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Upravte štýl predlohy podnadpisov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FD721-6503-4D51-9200-8A2FDC75B6FD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F2E6-FA75-4E01-AFE6-C7BAA7ACB66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82804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FD721-6503-4D51-9200-8A2FDC75B6FD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F2E6-FA75-4E01-AFE6-C7BAA7ACB66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9261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FD721-6503-4D51-9200-8A2FDC75B6FD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F2E6-FA75-4E01-AFE6-C7BAA7ACB66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0904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FD721-6503-4D51-9200-8A2FDC75B6FD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F2E6-FA75-4E01-AFE6-C7BAA7ACB66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3945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FD721-6503-4D51-9200-8A2FDC75B6FD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F2E6-FA75-4E01-AFE6-C7BAA7ACB66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1921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FD721-6503-4D51-9200-8A2FDC75B6FD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F2E6-FA75-4E01-AFE6-C7BAA7ACB66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4742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FD721-6503-4D51-9200-8A2FDC75B6FD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F2E6-FA75-4E01-AFE6-C7BAA7ACB66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984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FD721-6503-4D51-9200-8A2FDC75B6FD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F2E6-FA75-4E01-AFE6-C7BAA7ACB66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4129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FD721-6503-4D51-9200-8A2FDC75B6FD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F2E6-FA75-4E01-AFE6-C7BAA7ACB66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0113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FD721-6503-4D51-9200-8A2FDC75B6FD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F2E6-FA75-4E01-AFE6-C7BAA7ACB66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0908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FD721-6503-4D51-9200-8A2FDC75B6FD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F2E6-FA75-4E01-AFE6-C7BAA7ACB66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9871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FD721-6503-4D51-9200-8A2FDC75B6FD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DF2E6-FA75-4E01-AFE6-C7BAA7ACB66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4692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nchantedlearning.com/school/Canada/Flagcolor.shtml" TargetMode="External"/><Relationship Id="rId3" Type="http://schemas.openxmlformats.org/officeDocument/2006/relationships/hyperlink" Target="http://www.aeroplanes.com/travel/photos/pictures-of-canada-90403821/" TargetMode="External"/><Relationship Id="rId7" Type="http://schemas.openxmlformats.org/officeDocument/2006/relationships/hyperlink" Target="http://www.canadafishingonline.net/great_bear_lake.html" TargetMode="External"/><Relationship Id="rId2" Type="http://schemas.openxmlformats.org/officeDocument/2006/relationships/hyperlink" Target="mailto:soa@soazatec.cz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n.wikipedia.org/w/index.php?title=Mount_Logan&amp;action=history" TargetMode="External"/><Relationship Id="rId11" Type="http://schemas.openxmlformats.org/officeDocument/2006/relationships/image" Target="../media/image1.png"/><Relationship Id="rId5" Type="http://schemas.openxmlformats.org/officeDocument/2006/relationships/hyperlink" Target="http://www.hotelsottawa.net/" TargetMode="External"/><Relationship Id="rId10" Type="http://schemas.openxmlformats.org/officeDocument/2006/relationships/hyperlink" Target="http://blogwts.blogspot.cz/2012/04/canada-dollar-strengthens-for-2nd.html" TargetMode="External"/><Relationship Id="rId4" Type="http://schemas.openxmlformats.org/officeDocument/2006/relationships/hyperlink" Target="http://www.lonelyplanet.com/maps/north-america/canada/" TargetMode="External"/><Relationship Id="rId9" Type="http://schemas.openxmlformats.org/officeDocument/2006/relationships/hyperlink" Target="http://inthepen.wordpress.com/2010/04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9713753"/>
              </p:ext>
            </p:extLst>
          </p:nvPr>
        </p:nvGraphicFramePr>
        <p:xfrm>
          <a:off x="1655763" y="181585"/>
          <a:ext cx="5756275" cy="134112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5756275"/>
              </a:tblGrid>
              <a:tr h="129614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Lucida Sans Unicode"/>
                          <a:cs typeface="Tahoma"/>
                        </a:rPr>
                        <a:t>                          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Lucida Sans Unicode"/>
                          <a:cs typeface="Tahoma"/>
                        </a:rPr>
                        <a:t>                     </a:t>
                      </a:r>
                      <a:r>
                        <a:rPr kumimoji="0" lang="cs-CZ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Lucida Sans Unicode"/>
                          <a:cs typeface="Tahoma"/>
                        </a:rPr>
                        <a:t>Soukromá Obchodní Akademie, spol. s.r.o.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Lucida Sans Unicode"/>
                          <a:cs typeface="Tahoma"/>
                        </a:rPr>
                        <a:t>                     Svatováclavská 1404, 438 01 Žatec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Lucida Sans Unicode"/>
                          <a:cs typeface="Tahoma"/>
                        </a:rPr>
                        <a:t>                        </a:t>
                      </a:r>
                      <a:r>
                        <a:rPr kumimoji="0" lang="pt-BR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Lucida Sans Unicode"/>
                          <a:cs typeface="Tahoma"/>
                        </a:rPr>
                        <a:t>tel.: 415 726 003, fax: 415 726 003,</a:t>
                      </a:r>
                      <a:endParaRPr kumimoji="0" lang="cs-CZ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omic Sans MS" pitchFamily="66" charset="0"/>
                        <a:ea typeface="Lucida Sans Unicode"/>
                        <a:cs typeface="Tahoma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Lucida Sans Unicode"/>
                          <a:cs typeface="Tahoma"/>
                        </a:rPr>
                        <a:t>                                 </a:t>
                      </a:r>
                      <a:r>
                        <a:rPr kumimoji="0" lang="pt-BR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Lucida Sans Unicode"/>
                          <a:cs typeface="Tahoma"/>
                        </a:rPr>
                        <a:t>e-mail: </a:t>
                      </a:r>
                      <a:r>
                        <a:rPr kumimoji="0" lang="pt-BR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Lucida Sans Unicode"/>
                          <a:cs typeface="Tahoma"/>
                          <a:hlinkClick r:id="rId2"/>
                        </a:rPr>
                        <a:t>soa@soazatec.cz</a:t>
                      </a: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Lucida Sans Unicode"/>
                          <a:cs typeface="Tahoma"/>
                        </a:rPr>
                        <a:t>, www.soazatec.cz</a:t>
                      </a:r>
                      <a:endParaRPr kumimoji="0" lang="pt-BR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omic Sans MS" pitchFamily="66" charset="0"/>
                        <a:ea typeface="Lucida Sans Unicode"/>
                        <a:cs typeface="Tahoma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omic Sans MS" pitchFamily="66" charset="0"/>
                        <a:ea typeface="Lucida Sans Unicode"/>
                        <a:cs typeface="Tahoma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104" name="Rectangle 3"/>
          <p:cNvSpPr>
            <a:spLocks noChangeArrowheads="1"/>
          </p:cNvSpPr>
          <p:nvPr/>
        </p:nvSpPr>
        <p:spPr bwMode="auto">
          <a:xfrm>
            <a:off x="1655763" y="33226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cs-CZ">
              <a:solidFill>
                <a:srgbClr val="000000"/>
              </a:solidFill>
            </a:endParaRPr>
          </a:p>
        </p:txBody>
      </p:sp>
      <p:sp>
        <p:nvSpPr>
          <p:cNvPr id="4105" name="Rectangle 4"/>
          <p:cNvSpPr>
            <a:spLocks noChangeArrowheads="1"/>
          </p:cNvSpPr>
          <p:nvPr/>
        </p:nvSpPr>
        <p:spPr bwMode="auto">
          <a:xfrm>
            <a:off x="1655763" y="37798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>
              <a:tabLst>
                <a:tab pos="1343025" algn="r"/>
              </a:tabLst>
            </a:pPr>
            <a:r>
              <a:rPr lang="de-DE" sz="1100">
                <a:solidFill>
                  <a:srgbClr val="000000"/>
                </a:solidFill>
                <a:latin typeface="MetaBookCE-Roman" charset="-18"/>
                <a:cs typeface="Times New Roman" pitchFamily="18" charset="0"/>
              </a:rPr>
              <a:t>	</a:t>
            </a:r>
            <a:endParaRPr lang="de-DE">
              <a:solidFill>
                <a:srgbClr val="000000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1974156"/>
              </p:ext>
            </p:extLst>
          </p:nvPr>
        </p:nvGraphicFramePr>
        <p:xfrm>
          <a:off x="1684338" y="1988840"/>
          <a:ext cx="5767388" cy="8054998"/>
        </p:xfrm>
        <a:graphic>
          <a:graphicData uri="http://schemas.openxmlformats.org/drawingml/2006/table">
            <a:tbl>
              <a:tblPr firstRow="1" firstCol="1" bandRow="1"/>
              <a:tblGrid>
                <a:gridCol w="2883694"/>
                <a:gridCol w="2883694"/>
              </a:tblGrid>
              <a:tr h="25514">
                <a:tc>
                  <a:txBody>
                    <a:bodyPr/>
                    <a:lstStyle/>
                    <a:p>
                      <a:pPr indent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DIGITÁLNÍ UČEBNÍ MATERIÁL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TÉMATICKÁ OBLAST – 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ANGLICKÁ GRAMATIKA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Název předmětu nebo činnosti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47700" algn="l"/>
                        </a:tabLs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	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Anglický </a:t>
                      </a:r>
                      <a:r>
                        <a:rPr lang="cs-CZ" sz="1100" i="1" dirty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jazyk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Jméno, příjmení, titul autora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 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cs-CZ" sz="1100" i="1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Marcela Tichotová, Mgr.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3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Název práce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Canada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3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Stupeň a typ vzdělávání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Středoškolské</a:t>
                      </a:r>
                      <a:r>
                        <a:rPr lang="cs-CZ" sz="1100" i="1" baseline="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vzdělávání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Pracovní skupina – třída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 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1. </a:t>
                      </a:r>
                      <a:r>
                        <a:rPr lang="cs-CZ" sz="1100" i="1" dirty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ročník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3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Očekávaný výstup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 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Aplikace poznatků z reálií anglicky hovořících zemí</a:t>
                      </a:r>
                      <a:r>
                        <a:rPr lang="cs-CZ" sz="1100" i="1" dirty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 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2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Použité programové vybavení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 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Powerpoint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Použitá studijní literatura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T. Chudý, J. Chudá:</a:t>
                      </a:r>
                      <a:r>
                        <a:rPr lang="cs-CZ" sz="1100" baseline="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10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Some</a:t>
                      </a:r>
                      <a:r>
                        <a:rPr lang="cs-CZ" sz="1100" baseline="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Basic </a:t>
                      </a:r>
                      <a:r>
                        <a:rPr lang="cs-CZ" sz="1100" baseline="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Facts</a:t>
                      </a:r>
                      <a:r>
                        <a:rPr lang="cs-CZ" sz="1100" baseline="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100" baseline="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about</a:t>
                      </a:r>
                      <a:r>
                        <a:rPr lang="cs-CZ" sz="1100" baseline="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100" baseline="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English</a:t>
                      </a:r>
                      <a:r>
                        <a:rPr lang="cs-CZ" sz="1100" baseline="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100" baseline="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Speaking</a:t>
                      </a:r>
                      <a:r>
                        <a:rPr lang="cs-CZ" sz="1100" baseline="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100" baseline="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Countries</a:t>
                      </a:r>
                      <a:r>
                        <a:rPr lang="cs-CZ" sz="1100" baseline="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, Fragment 1996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aseline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Angličtina Maturitní Témata, Nakladatelství PV 2006</a:t>
                      </a:r>
                      <a:endParaRPr lang="cs-CZ" sz="1100" smtClean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6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Použité nebo doporučené WWW stránky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http://www.thecanadapage.org/Canadian_Facts.htm, 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3"/>
                        </a:rPr>
                        <a:t>http://www.aeroplanes.com/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3"/>
                        </a:rPr>
                        <a:t>travel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3"/>
                        </a:rPr>
                        <a:t>/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3"/>
                        </a:rPr>
                        <a:t>photos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3"/>
                        </a:rPr>
                        <a:t>/pictures-of-canada-90403821/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4"/>
                        </a:rPr>
                        <a:t>http://www.lonelyplanet.com/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4"/>
                        </a:rPr>
                        <a:t>maps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4"/>
                        </a:rPr>
                        <a:t>/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4"/>
                        </a:rPr>
                        <a:t>north-america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4"/>
                        </a:rPr>
                        <a:t>/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4"/>
                        </a:rPr>
                        <a:t>canada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4"/>
                        </a:rPr>
                        <a:t>/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5"/>
                        </a:rPr>
                        <a:t>http://www.hotelsottawa.net/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6"/>
                        </a:rPr>
                        <a:t>http://en.wikipedia.org/w/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6"/>
                        </a:rPr>
                        <a:t>index.php?title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6"/>
                        </a:rPr>
                        <a:t>=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6"/>
                        </a:rPr>
                        <a:t>Mount_Logan&amp;action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6"/>
                        </a:rPr>
                        <a:t>=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6"/>
                        </a:rPr>
                        <a:t>history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7"/>
                        </a:rPr>
                        <a:t>http://www.canadafishingonline.net/great_bear_lake.html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8"/>
                        </a:rPr>
                        <a:t>http://www.enchantedlearning.com/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8"/>
                        </a:rPr>
                        <a:t>school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8"/>
                        </a:rPr>
                        <a:t>/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8"/>
                        </a:rPr>
                        <a:t>Canada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8"/>
                        </a:rPr>
                        <a:t>/Flagcolor.shtml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9"/>
                        </a:rPr>
                        <a:t>http://inthepen.wordpress.com/2010/04/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10"/>
                        </a:rPr>
                        <a:t>http://blogwts.blogspot.cz/2012/04/canada-dollar-strengthens-for-2nd.html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, http://www.computerrobotvision.org/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712" y="620688"/>
            <a:ext cx="1676400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4119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124745"/>
            <a:ext cx="7772400" cy="2475706"/>
          </a:xfrm>
        </p:spPr>
        <p:txBody>
          <a:bodyPr>
            <a:normAutofit/>
          </a:bodyPr>
          <a:lstStyle/>
          <a:p>
            <a:r>
              <a:rPr lang="cs-CZ" sz="48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Canada</a:t>
            </a:r>
            <a:endParaRPr lang="cs-CZ" sz="4800" b="1" dirty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356992"/>
            <a:ext cx="3384376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121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Political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 </a:t>
            </a:r>
            <a:r>
              <a:rPr lang="cs-CZ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Facts</a:t>
            </a:r>
            <a:endParaRPr lang="cs-CZ" dirty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en-US" sz="2000" dirty="0">
                <a:latin typeface="Comic Sans MS" pitchFamily="66" charset="0"/>
              </a:rPr>
              <a:t>Canada became The Dominion of Canada on July 1st, 1867. </a:t>
            </a:r>
            <a:r>
              <a:rPr lang="cs-CZ" sz="2000" dirty="0" err="1" smtClean="0">
                <a:latin typeface="Comic Sans MS" pitchFamily="66" charset="0"/>
              </a:rPr>
              <a:t>It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>
                <a:latin typeface="Comic Sans MS" pitchFamily="66" charset="0"/>
              </a:rPr>
              <a:t>officially became a country in 1982. 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latin typeface="Comic Sans MS" pitchFamily="66" charset="0"/>
              </a:rPr>
              <a:t>Canada is a constitutional monarchy and a federal state with a democratic parliament. 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latin typeface="Comic Sans MS" pitchFamily="66" charset="0"/>
              </a:rPr>
              <a:t>The Parliament is in Ottawa and is comprised of the House of Commons (Lower House) and the Senate (The Upper House - whose members are appointed</a:t>
            </a:r>
            <a:r>
              <a:rPr lang="en-US" sz="2000" dirty="0" smtClean="0">
                <a:latin typeface="Comic Sans MS" pitchFamily="66" charset="0"/>
              </a:rPr>
              <a:t>)</a:t>
            </a:r>
            <a:r>
              <a:rPr lang="cs-CZ" sz="2000" dirty="0" smtClean="0">
                <a:latin typeface="Comic Sans MS" pitchFamily="66" charset="0"/>
              </a:rPr>
              <a:t>.</a:t>
            </a:r>
            <a:r>
              <a:rPr lang="en-US" sz="2000" dirty="0">
                <a:latin typeface="Comic Sans MS" pitchFamily="66" charset="0"/>
              </a:rPr>
              <a:t> </a:t>
            </a:r>
            <a:endParaRPr lang="cs-CZ" sz="2000" dirty="0" smtClean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Canada </a:t>
            </a:r>
            <a:r>
              <a:rPr lang="en-US" sz="2000" dirty="0">
                <a:latin typeface="Comic Sans MS" pitchFamily="66" charset="0"/>
              </a:rPr>
              <a:t>is a member of many international organizations including NATO, OSCE, OAS and APEC. </a:t>
            </a:r>
            <a:endParaRPr lang="cs-CZ" sz="2000" dirty="0" smtClean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en-US" sz="20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cs-CZ" sz="2000" dirty="0">
              <a:latin typeface="Comic Sans MS" pitchFamily="66" charset="0"/>
            </a:endParaRP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Ottawa</a:t>
            </a:r>
            <a:endParaRPr lang="cs-CZ" b="1" dirty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16832"/>
            <a:ext cx="2808312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365104"/>
            <a:ext cx="2736304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3478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Geography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 </a:t>
            </a:r>
            <a:r>
              <a:rPr lang="cs-CZ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Facts</a:t>
            </a:r>
            <a:endParaRPr lang="cs-CZ" dirty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en-US" sz="2000" dirty="0">
                <a:latin typeface="Comic Sans MS" pitchFamily="66" charset="0"/>
              </a:rPr>
              <a:t>Canada's land mass is 9 970610 km2 (The world's second largest country) </a:t>
            </a:r>
            <a:r>
              <a:rPr lang="cs-CZ" sz="2000" dirty="0" smtClean="0">
                <a:latin typeface="Comic Sans MS" pitchFamily="66" charset="0"/>
              </a:rPr>
              <a:t>.</a:t>
            </a:r>
            <a:endParaRPr lang="en-US" sz="20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>
                <a:latin typeface="Comic Sans MS" pitchFamily="66" charset="0"/>
              </a:rPr>
              <a:t>Ottawa is the Capital of Canada (located in Ontario) </a:t>
            </a:r>
            <a:r>
              <a:rPr lang="cs-CZ" sz="2000" dirty="0" smtClean="0">
                <a:latin typeface="Comic Sans MS" pitchFamily="66" charset="0"/>
              </a:rPr>
              <a:t>.</a:t>
            </a:r>
            <a:endParaRPr lang="en-US" sz="20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>
                <a:latin typeface="Comic Sans MS" pitchFamily="66" charset="0"/>
              </a:rPr>
              <a:t>Canada has 10 provinces and 3 territories. </a:t>
            </a:r>
            <a:endParaRPr lang="cs-CZ" sz="2000" dirty="0" smtClean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There </a:t>
            </a:r>
            <a:r>
              <a:rPr lang="en-US" sz="2000" dirty="0">
                <a:latin typeface="Comic Sans MS" pitchFamily="66" charset="0"/>
              </a:rPr>
              <a:t>are more than 100 national parks and historic sites in Canada. 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latin typeface="Comic Sans MS" pitchFamily="66" charset="0"/>
              </a:rPr>
              <a:t>Mountain Ranges include: </a:t>
            </a:r>
            <a:r>
              <a:rPr lang="en-US" sz="2000" dirty="0" err="1">
                <a:latin typeface="Comic Sans MS" pitchFamily="66" charset="0"/>
              </a:rPr>
              <a:t>Torngats</a:t>
            </a:r>
            <a:r>
              <a:rPr lang="en-US" sz="2000" dirty="0">
                <a:latin typeface="Comic Sans MS" pitchFamily="66" charset="0"/>
              </a:rPr>
              <a:t>, Appalachians, </a:t>
            </a:r>
            <a:r>
              <a:rPr lang="en-US" sz="2000" dirty="0" err="1">
                <a:latin typeface="Comic Sans MS" pitchFamily="66" charset="0"/>
              </a:rPr>
              <a:t>Laurentians</a:t>
            </a:r>
            <a:r>
              <a:rPr lang="en-US" sz="2000" dirty="0">
                <a:latin typeface="Comic Sans MS" pitchFamily="66" charset="0"/>
              </a:rPr>
              <a:t>, Rocky, Costal, Mackenzie, </a:t>
            </a:r>
            <a:r>
              <a:rPr lang="en-US" sz="2000" dirty="0" err="1">
                <a:latin typeface="Comic Sans MS" pitchFamily="66" charset="0"/>
              </a:rPr>
              <a:t>Mt.St</a:t>
            </a:r>
            <a:r>
              <a:rPr lang="en-US" sz="2000" dirty="0">
                <a:latin typeface="Comic Sans MS" pitchFamily="66" charset="0"/>
              </a:rPr>
              <a:t>. Elias and the Pelly </a:t>
            </a:r>
            <a:r>
              <a:rPr lang="en-US" sz="2000" dirty="0" err="1">
                <a:latin typeface="Comic Sans MS" pitchFamily="66" charset="0"/>
              </a:rPr>
              <a:t>Mountairs</a:t>
            </a:r>
            <a:r>
              <a:rPr lang="en-US" sz="2000" dirty="0">
                <a:latin typeface="Comic Sans MS" pitchFamily="66" charset="0"/>
              </a:rPr>
              <a:t>. 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latin typeface="Comic Sans MS" pitchFamily="66" charset="0"/>
              </a:rPr>
              <a:t>At 6050 m above sea level, Mount Logan in the Yukon is Canada's tallest peak. 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latin typeface="Comic Sans MS" pitchFamily="66" charset="0"/>
              </a:rPr>
              <a:t>Great Bear lake is the largest lake in Canada with an area of 31 326 km2 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latin typeface="Comic Sans MS" pitchFamily="66" charset="0"/>
              </a:rPr>
              <a:t>The longest river is the Mackenzie River flowing 4241 km </a:t>
            </a:r>
            <a:r>
              <a:rPr lang="cs-CZ" sz="2000" dirty="0" smtClean="0">
                <a:latin typeface="Comic Sans MS" pitchFamily="66" charset="0"/>
              </a:rPr>
              <a:t>.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cs-CZ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Mount Logan</a:t>
            </a:r>
          </a:p>
          <a:p>
            <a:endParaRPr lang="cs-CZ" b="1" dirty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  <a:p>
            <a:endParaRPr lang="cs-CZ" b="1" dirty="0" smtClean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  <a:p>
            <a:endParaRPr lang="cs-CZ" b="1" dirty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  <a:p>
            <a:endParaRPr lang="cs-CZ" b="1" dirty="0" smtClean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  <a:p>
            <a:endParaRPr lang="cs-CZ" b="1" dirty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  <a:p>
            <a:endParaRPr lang="cs-CZ" b="1" dirty="0" smtClean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  <a:p>
            <a:endParaRPr lang="cs-CZ" b="1" dirty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  <a:p>
            <a:endParaRPr lang="cs-CZ" b="1" dirty="0" smtClean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  <a:p>
            <a:r>
              <a:rPr lang="cs-CZ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Great </a:t>
            </a:r>
            <a:r>
              <a:rPr lang="cs-CZ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Bear</a:t>
            </a:r>
            <a:r>
              <a:rPr lang="cs-CZ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 </a:t>
            </a:r>
            <a:r>
              <a:rPr lang="cs-CZ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Lake</a:t>
            </a:r>
            <a:endParaRPr lang="cs-CZ" b="1" dirty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44824"/>
            <a:ext cx="2664296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221088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3478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National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 </a:t>
            </a:r>
            <a:r>
              <a:rPr lang="cs-CZ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Symbols</a:t>
            </a:r>
            <a:endParaRPr lang="cs-CZ" dirty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>
                <a:latin typeface="Comic Sans MS" pitchFamily="66" charset="0"/>
              </a:rPr>
              <a:t>The National emblem is the maple leaf and has been associated with Canada since the 1700's.  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latin typeface="Comic Sans MS" pitchFamily="66" charset="0"/>
              </a:rPr>
              <a:t>The flag of Canada has two red bars and a white center - within there being a maple leaf. It was adopted as the National Flag in 1965. (Before hand Canada used the Union Jack - the British Flag for its flag.)  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latin typeface="Comic Sans MS" pitchFamily="66" charset="0"/>
              </a:rPr>
              <a:t>The National Anthem for Canada is "O Canada" </a:t>
            </a:r>
            <a:r>
              <a:rPr lang="cs-CZ" sz="2000" dirty="0" smtClean="0">
                <a:latin typeface="Comic Sans MS" pitchFamily="66" charset="0"/>
              </a:rPr>
              <a:t>.</a:t>
            </a:r>
            <a:endParaRPr lang="cs-CZ" sz="2000" dirty="0">
              <a:latin typeface="Comic Sans MS" pitchFamily="66" charset="0"/>
            </a:endParaRP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cs-CZ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Canadian</a:t>
            </a:r>
            <a:r>
              <a:rPr lang="cs-CZ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 Flag</a:t>
            </a:r>
          </a:p>
          <a:p>
            <a:endParaRPr lang="cs-CZ" b="1" dirty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  <a:p>
            <a:endParaRPr lang="cs-CZ" b="1" dirty="0" smtClean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  <a:p>
            <a:endParaRPr lang="cs-CZ" b="1" dirty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  <a:p>
            <a:endParaRPr lang="cs-CZ" b="1" dirty="0" smtClean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  <a:p>
            <a:endParaRPr lang="cs-CZ" b="1" dirty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  <a:p>
            <a:endParaRPr lang="cs-CZ" b="1" dirty="0" smtClean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  <a:p>
            <a:endParaRPr lang="cs-CZ" b="1" dirty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  <a:p>
            <a:endParaRPr lang="cs-CZ" b="1" dirty="0" smtClean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  <a:p>
            <a:r>
              <a:rPr lang="cs-CZ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Maple</a:t>
            </a:r>
            <a:r>
              <a:rPr lang="cs-CZ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 </a:t>
            </a:r>
            <a:r>
              <a:rPr lang="cs-CZ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leaf</a:t>
            </a:r>
            <a:endParaRPr lang="cs-CZ" b="1" dirty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2790825" cy="163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77071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3478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Population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 and </a:t>
            </a:r>
            <a:r>
              <a:rPr lang="cs-CZ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currency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.</a:t>
            </a:r>
            <a:endParaRPr lang="cs-CZ" dirty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cs-CZ" sz="2000" dirty="0" err="1">
                <a:latin typeface="Comic Sans MS" pitchFamily="66" charset="0"/>
              </a:rPr>
              <a:t>The</a:t>
            </a:r>
            <a:r>
              <a:rPr lang="cs-CZ" sz="2000" dirty="0">
                <a:latin typeface="Comic Sans MS" pitchFamily="66" charset="0"/>
              </a:rPr>
              <a:t> </a:t>
            </a:r>
            <a:r>
              <a:rPr lang="cs-CZ" sz="2000" dirty="0" err="1">
                <a:latin typeface="Comic Sans MS" pitchFamily="66" charset="0"/>
              </a:rPr>
              <a:t>Canadian</a:t>
            </a:r>
            <a:r>
              <a:rPr lang="cs-CZ" sz="2000" dirty="0">
                <a:latin typeface="Comic Sans MS" pitchFamily="66" charset="0"/>
              </a:rPr>
              <a:t> </a:t>
            </a:r>
            <a:r>
              <a:rPr lang="cs-CZ" sz="2000" dirty="0" err="1">
                <a:latin typeface="Comic Sans MS" pitchFamily="66" charset="0"/>
              </a:rPr>
              <a:t>dollar</a:t>
            </a:r>
            <a:r>
              <a:rPr lang="cs-CZ" sz="2000" dirty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is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currency</a:t>
            </a:r>
            <a:r>
              <a:rPr lang="cs-CZ" sz="2000" dirty="0" smtClean="0">
                <a:latin typeface="Comic Sans MS" pitchFamily="66" charset="0"/>
              </a:rPr>
              <a:t> in </a:t>
            </a:r>
            <a:r>
              <a:rPr lang="cs-CZ" sz="2000" dirty="0" err="1" smtClean="0">
                <a:latin typeface="Comic Sans MS" pitchFamily="66" charset="0"/>
              </a:rPr>
              <a:t>Canada</a:t>
            </a:r>
            <a:r>
              <a:rPr lang="cs-CZ" sz="2000" dirty="0" smtClean="0">
                <a:latin typeface="Comic Sans MS" pitchFamily="66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latin typeface="Comic Sans MS" pitchFamily="66" charset="0"/>
              </a:rPr>
              <a:t>The population of Canada as of October 1996 was 30 000 000 (30 million) </a:t>
            </a:r>
          </a:p>
          <a:p>
            <a:pPr algn="just">
              <a:lnSpc>
                <a:spcPct val="150000"/>
              </a:lnSpc>
            </a:pPr>
            <a:r>
              <a:rPr lang="en-US" sz="2000" dirty="0">
                <a:latin typeface="Comic Sans MS" pitchFamily="66" charset="0"/>
              </a:rPr>
              <a:t>The largest city in Canada is Toronto followed by Montreal, </a:t>
            </a:r>
            <a:r>
              <a:rPr lang="en-US" sz="2000" dirty="0" err="1">
                <a:latin typeface="Comic Sans MS" pitchFamily="66" charset="0"/>
              </a:rPr>
              <a:t>Vancoucer</a:t>
            </a:r>
            <a:r>
              <a:rPr lang="en-US" sz="2000" dirty="0">
                <a:latin typeface="Comic Sans MS" pitchFamily="66" charset="0"/>
              </a:rPr>
              <a:t>, Ottawa-Hull, and Edmonton </a:t>
            </a:r>
            <a:r>
              <a:rPr lang="cs-CZ" sz="2000" dirty="0" smtClean="0">
                <a:latin typeface="Comic Sans MS" pitchFamily="66" charset="0"/>
              </a:rPr>
              <a:t>.</a:t>
            </a:r>
            <a:endParaRPr lang="cs-CZ" sz="2000" dirty="0">
              <a:latin typeface="Comic Sans MS" pitchFamily="66" charset="0"/>
            </a:endParaRP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cs-CZ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Canadian</a:t>
            </a:r>
            <a:r>
              <a:rPr lang="cs-CZ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 </a:t>
            </a:r>
            <a:r>
              <a:rPr lang="cs-CZ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Dollar</a:t>
            </a:r>
            <a:endParaRPr lang="cs-CZ" b="1" dirty="0" smtClean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  <a:p>
            <a:endParaRPr lang="cs-CZ" b="1" dirty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  <a:p>
            <a:endParaRPr lang="cs-CZ" b="1" dirty="0" smtClean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  <a:p>
            <a:endParaRPr lang="cs-CZ" b="1" dirty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  <a:p>
            <a:endParaRPr lang="cs-CZ" b="1" dirty="0" smtClean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  <a:p>
            <a:endParaRPr lang="cs-CZ" b="1" dirty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  <a:p>
            <a:endParaRPr lang="cs-CZ" b="1" dirty="0" smtClean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  <a:p>
            <a:endParaRPr lang="cs-CZ" b="1" dirty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  <a:p>
            <a:endParaRPr lang="cs-CZ" b="1" dirty="0" smtClean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  <a:p>
            <a:endParaRPr lang="cs-CZ" b="1" dirty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  <a:p>
            <a:r>
              <a:rPr lang="cs-CZ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Toronto</a:t>
            </a:r>
            <a:endParaRPr lang="cs-CZ" b="1" dirty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60848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28" y="4437112"/>
            <a:ext cx="2524125" cy="180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3478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456</Words>
  <Application>Microsoft Office PowerPoint</Application>
  <PresentationFormat>Prezentácia na obrazovke (4:3)</PresentationFormat>
  <Paragraphs>98</Paragraphs>
  <Slides>6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6</vt:i4>
      </vt:variant>
    </vt:vector>
  </HeadingPairs>
  <TitlesOfParts>
    <vt:vector size="7" baseType="lpstr">
      <vt:lpstr>Motív Office</vt:lpstr>
      <vt:lpstr>Prezentácia programu PowerPoint</vt:lpstr>
      <vt:lpstr>Canada</vt:lpstr>
      <vt:lpstr>Political Facts</vt:lpstr>
      <vt:lpstr>Geography Facts</vt:lpstr>
      <vt:lpstr>National Symbols</vt:lpstr>
      <vt:lpstr>Population and currency.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Macík</dc:creator>
  <cp:lastModifiedBy>Macík</cp:lastModifiedBy>
  <cp:revision>9</cp:revision>
  <dcterms:created xsi:type="dcterms:W3CDTF">2012-07-09T15:45:53Z</dcterms:created>
  <dcterms:modified xsi:type="dcterms:W3CDTF">2012-08-13T13:51:34Z</dcterms:modified>
</cp:coreProperties>
</file>