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09DC354C-B5D9-41BB-AF2A-66234E510E13}"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1559171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09DC354C-B5D9-41BB-AF2A-66234E510E13}"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4022446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09DC354C-B5D9-41BB-AF2A-66234E510E13}"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660039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09DC354C-B5D9-41BB-AF2A-66234E510E13}"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1578588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09DC354C-B5D9-41BB-AF2A-66234E510E13}"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4082099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09DC354C-B5D9-41BB-AF2A-66234E510E13}"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1130215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09DC354C-B5D9-41BB-AF2A-66234E510E13}"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3305514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09DC354C-B5D9-41BB-AF2A-66234E510E13}"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3926187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09DC354C-B5D9-41BB-AF2A-66234E510E13}"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2118873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09DC354C-B5D9-41BB-AF2A-66234E510E13}"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3366299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09DC354C-B5D9-41BB-AF2A-66234E510E13}"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17B41B6F-D22C-4FF5-A1C3-BD0A9D3BF6A1}" type="slidenum">
              <a:rPr lang="cs-CZ" smtClean="0"/>
              <a:t>‹#›</a:t>
            </a:fld>
            <a:endParaRPr lang="cs-CZ"/>
          </a:p>
        </p:txBody>
      </p:sp>
    </p:spTree>
    <p:extLst>
      <p:ext uri="{BB962C8B-B14F-4D97-AF65-F5344CB8AC3E}">
        <p14:creationId xmlns:p14="http://schemas.microsoft.com/office/powerpoint/2010/main" val="2557899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C354C-B5D9-41BB-AF2A-66234E510E13}"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41B6F-D22C-4FF5-A1C3-BD0A9D3BF6A1}" type="slidenum">
              <a:rPr lang="cs-CZ" smtClean="0"/>
              <a:t>‹#›</a:t>
            </a:fld>
            <a:endParaRPr lang="cs-CZ"/>
          </a:p>
        </p:txBody>
      </p:sp>
    </p:spTree>
    <p:extLst>
      <p:ext uri="{BB962C8B-B14F-4D97-AF65-F5344CB8AC3E}">
        <p14:creationId xmlns:p14="http://schemas.microsoft.com/office/powerpoint/2010/main" val="39304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ruelovefloats.blogspot.cz/2011/03/samhain-and-new-year.html" TargetMode="External"/><Relationship Id="rId2" Type="http://schemas.openxmlformats.org/officeDocument/2006/relationships/hyperlink" Target="http://www.clipartpal.com/clipart_pd/holiday/halloween/witchesbroom1.html" TargetMode="Externa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http://hopelies.com/2011/10/30/genre-halloween-special-trick-r-treat-the-ultimate-halloween-tal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132173607"/>
              </p:ext>
            </p:extLst>
          </p:nvPr>
        </p:nvGraphicFramePr>
        <p:xfrm>
          <a:off x="1666875" y="260350"/>
          <a:ext cx="5756275" cy="112776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054079317"/>
              </p:ext>
            </p:extLst>
          </p:nvPr>
        </p:nvGraphicFramePr>
        <p:xfrm>
          <a:off x="1684338" y="1628775"/>
          <a:ext cx="5767388" cy="9223405"/>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smtClean="0">
                          <a:effectLst/>
                          <a:latin typeface="Comic Sans MS" pitchFamily="66" charset="0"/>
                          <a:ea typeface="Calibri"/>
                          <a:cs typeface="Times New Roman"/>
                        </a:rPr>
                        <a:t>Halloween</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1. </a:t>
                      </a:r>
                      <a:r>
                        <a:rPr lang="cs-CZ" sz="1100" i="1" dirty="0">
                          <a:effectLst/>
                          <a:latin typeface="Comic Sans MS" pitchFamily="66" charset="0"/>
                          <a:ea typeface="Calibri"/>
                          <a:cs typeface="Times New Roman"/>
                        </a:rPr>
                        <a:t>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smtClean="0">
                          <a:effectLst/>
                          <a:latin typeface="Comic Sans MS" pitchFamily="66" charset="0"/>
                          <a:ea typeface="Calibri"/>
                          <a:cs typeface="Times New Roman"/>
                        </a:rPr>
                        <a:t>Festivals and Special Days in Britain, Scholastic 2000.</a:t>
                      </a:r>
                    </a:p>
                    <a:p>
                      <a:pPr>
                        <a:lnSpc>
                          <a:spcPct val="115000"/>
                        </a:lnSpc>
                        <a:spcAft>
                          <a:spcPts val="0"/>
                        </a:spcAft>
                      </a:pPr>
                      <a:r>
                        <a:rPr lang="en-US" sz="1100" dirty="0" smtClean="0">
                          <a:effectLst/>
                          <a:latin typeface="Comic Sans MS" pitchFamily="66" charset="0"/>
                          <a:ea typeface="Calibri"/>
                          <a:cs typeface="Times New Roman"/>
                        </a:rPr>
                        <a:t>Customs and Lifestyle in UK and </a:t>
                      </a:r>
                      <a:r>
                        <a:rPr lang="en-US" sz="1100" dirty="0" err="1" smtClean="0">
                          <a:effectLst/>
                          <a:latin typeface="Comic Sans MS" pitchFamily="66" charset="0"/>
                          <a:ea typeface="Calibri"/>
                          <a:cs typeface="Times New Roman"/>
                        </a:rPr>
                        <a:t>Ireand</a:t>
                      </a:r>
                      <a:r>
                        <a:rPr lang="en-US" sz="1100" smtClean="0">
                          <a:effectLst/>
                          <a:latin typeface="Comic Sans MS" pitchFamily="66" charset="0"/>
                          <a:ea typeface="Calibri"/>
                          <a:cs typeface="Times New Roman"/>
                        </a:rPr>
                        <a:t>, Scholastic 2005.</a:t>
                      </a: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http://www.halloweenhistory.org/, http://www.mommieswithstyle.com/13-wicked-cool-free-shipping-offers-for-halloween/</a:t>
                      </a:r>
                      <a:r>
                        <a:rPr lang="cs-CZ" sz="1100" i="1" dirty="0" err="1" smtClean="0">
                          <a:effectLst/>
                          <a:latin typeface="Comic Sans MS"/>
                          <a:ea typeface="Calibri"/>
                          <a:cs typeface="Times New Roman"/>
                        </a:rPr>
                        <a:t>pumpkin</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2"/>
                        </a:rPr>
                        <a:t>http://www.clipartpal.com/</a:t>
                      </a:r>
                      <a:r>
                        <a:rPr lang="cs-CZ" sz="1100" i="1" dirty="0" err="1" smtClean="0">
                          <a:effectLst/>
                          <a:latin typeface="Comic Sans MS"/>
                          <a:ea typeface="Calibri"/>
                          <a:cs typeface="Times New Roman"/>
                          <a:hlinkClick r:id="rId2"/>
                        </a:rPr>
                        <a:t>clipart_pd</a:t>
                      </a:r>
                      <a:r>
                        <a:rPr lang="cs-CZ" sz="1100" i="1" dirty="0" smtClean="0">
                          <a:effectLst/>
                          <a:latin typeface="Comic Sans MS"/>
                          <a:ea typeface="Calibri"/>
                          <a:cs typeface="Times New Roman"/>
                          <a:hlinkClick r:id="rId2"/>
                        </a:rPr>
                        <a:t>/</a:t>
                      </a:r>
                      <a:r>
                        <a:rPr lang="cs-CZ" sz="1100" i="1" dirty="0" err="1" smtClean="0">
                          <a:effectLst/>
                          <a:latin typeface="Comic Sans MS"/>
                          <a:ea typeface="Calibri"/>
                          <a:cs typeface="Times New Roman"/>
                          <a:hlinkClick r:id="rId2"/>
                        </a:rPr>
                        <a:t>holiday</a:t>
                      </a:r>
                      <a:r>
                        <a:rPr lang="cs-CZ" sz="1100" i="1" dirty="0" smtClean="0">
                          <a:effectLst/>
                          <a:latin typeface="Comic Sans MS"/>
                          <a:ea typeface="Calibri"/>
                          <a:cs typeface="Times New Roman"/>
                          <a:hlinkClick r:id="rId2"/>
                        </a:rPr>
                        <a:t>/</a:t>
                      </a:r>
                      <a:r>
                        <a:rPr lang="cs-CZ" sz="1100" i="1" dirty="0" err="1" smtClean="0">
                          <a:effectLst/>
                          <a:latin typeface="Comic Sans MS"/>
                          <a:ea typeface="Calibri"/>
                          <a:cs typeface="Times New Roman"/>
                          <a:hlinkClick r:id="rId2"/>
                        </a:rPr>
                        <a:t>halloween</a:t>
                      </a:r>
                      <a:r>
                        <a:rPr lang="cs-CZ" sz="1100" i="1" dirty="0" smtClean="0">
                          <a:effectLst/>
                          <a:latin typeface="Comic Sans MS"/>
                          <a:ea typeface="Calibri"/>
                          <a:cs typeface="Times New Roman"/>
                          <a:hlinkClick r:id="rId2"/>
                        </a:rPr>
                        <a:t>/witchesbroom1.html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3"/>
                        </a:rPr>
                        <a:t>http://truelovefloats.blogspot.cz/2011/03/samhain-and-new-year.html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4"/>
                        </a:rPr>
                        <a:t>http://hopelies.com/2011/10/30/genre-halloween-special-trick-r-treat-the-ultimate-halloween-tale/</a:t>
                      </a:r>
                      <a:r>
                        <a:rPr lang="cs-CZ" sz="1100" i="1" dirty="0" smtClean="0">
                          <a:effectLst/>
                          <a:latin typeface="Comic Sans MS"/>
                          <a:ea typeface="Calibri"/>
                          <a:cs typeface="Times New Roman"/>
                        </a:rPr>
                        <a:t>, http://bestclipartblog.com/19-bat-clipart.html, http://www.freecoloringsheets.net/</a:t>
                      </a:r>
                      <a:r>
                        <a:rPr lang="cs-CZ" sz="1100" i="1" dirty="0" err="1" smtClean="0">
                          <a:effectLst/>
                          <a:latin typeface="Comic Sans MS"/>
                          <a:ea typeface="Calibri"/>
                          <a:cs typeface="Times New Roman"/>
                        </a:rPr>
                        <a:t>view</a:t>
                      </a:r>
                      <a:r>
                        <a:rPr lang="cs-CZ" sz="1100" i="1" dirty="0" smtClean="0">
                          <a:effectLst/>
                          <a:latin typeface="Comic Sans MS"/>
                          <a:ea typeface="Calibri"/>
                          <a:cs typeface="Times New Roman"/>
                        </a:rPr>
                        <a:t>/Halloween/</a:t>
                      </a:r>
                      <a:r>
                        <a:rPr lang="cs-CZ" sz="1100" i="1" dirty="0" err="1" smtClean="0">
                          <a:effectLst/>
                          <a:latin typeface="Comic Sans MS"/>
                          <a:ea typeface="Calibri"/>
                          <a:cs typeface="Times New Roman"/>
                        </a:rPr>
                        <a:t>Spider_Web</a:t>
                      </a:r>
                      <a:r>
                        <a:rPr lang="cs-CZ" sz="1100" i="1" dirty="0" smtClean="0">
                          <a:effectLst/>
                          <a:latin typeface="Comic Sans MS"/>
                          <a:ea typeface="Calibri"/>
                          <a:cs typeface="Times New Roman"/>
                        </a:rPr>
                        <a:t>, http://02varvara.wordpress.com/2011/03/04/metropolitan-jonas-paffhausen-tried-to-circumvent-the-decision-of-the-oca-holy-synod-concerning-his-departure-on-leave/01-witch-cauldron/</a:t>
                      </a: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3688" y="620688"/>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1567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476672"/>
            <a:ext cx="7772400" cy="3123779"/>
          </a:xfrm>
        </p:spPr>
        <p:txBody>
          <a:bodyPr>
            <a:normAutofit/>
          </a:bodyPr>
          <a:lstStyle/>
          <a:p>
            <a:r>
              <a:rPr lang="cs-CZ" sz="5400" b="1" dirty="0" smtClean="0">
                <a:solidFill>
                  <a:srgbClr val="7030A0"/>
                </a:solidFill>
                <a:latin typeface="Comic Sans MS" pitchFamily="66" charset="0"/>
              </a:rPr>
              <a:t>Halloween</a:t>
            </a:r>
            <a:endParaRPr lang="cs-CZ" sz="5400" b="1" dirty="0">
              <a:solidFill>
                <a:srgbClr val="7030A0"/>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861048"/>
            <a:ext cx="2343150"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3861048"/>
            <a:ext cx="2200275"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0558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lnSpcReduction="10000"/>
          </a:bodyPr>
          <a:lstStyle/>
          <a:p>
            <a:pPr algn="just">
              <a:lnSpc>
                <a:spcPct val="150000"/>
              </a:lnSpc>
            </a:pPr>
            <a:r>
              <a:rPr lang="en-US" sz="2000" dirty="0" smtClean="0">
                <a:latin typeface="Comic Sans MS" pitchFamily="66" charset="0"/>
              </a:rPr>
              <a:t>Halloween is a holiday celebrated on the night of October 31.  The word Halloween is a shortening of All Hallows' Eve. Halloween has its origins in the ancient Celtic festival known as </a:t>
            </a:r>
            <a:r>
              <a:rPr lang="en-US" sz="2000" dirty="0" err="1" smtClean="0">
                <a:latin typeface="Comic Sans MS" pitchFamily="66" charset="0"/>
              </a:rPr>
              <a:t>Samhain</a:t>
            </a:r>
            <a:r>
              <a:rPr lang="en-US" sz="2000" dirty="0" smtClean="0">
                <a:latin typeface="Comic Sans MS" pitchFamily="66" charset="0"/>
              </a:rPr>
              <a:t> (pronounced "</a:t>
            </a:r>
            <a:r>
              <a:rPr lang="en-US" sz="2000" dirty="0" err="1" smtClean="0">
                <a:latin typeface="Comic Sans MS" pitchFamily="66" charset="0"/>
              </a:rPr>
              <a:t>sah</a:t>
            </a:r>
            <a:r>
              <a:rPr lang="en-US" sz="2000" dirty="0" smtClean="0">
                <a:latin typeface="Comic Sans MS" pitchFamily="66" charset="0"/>
              </a:rPr>
              <a:t>-win"). </a:t>
            </a:r>
            <a:endParaRPr lang="cs-CZ" sz="2000" dirty="0" smtClean="0">
              <a:latin typeface="Comic Sans MS" pitchFamily="66" charset="0"/>
            </a:endParaRPr>
          </a:p>
          <a:p>
            <a:pPr marL="0" indent="0" algn="just">
              <a:lnSpc>
                <a:spcPct val="150000"/>
              </a:lnSpc>
              <a:buNone/>
            </a:pPr>
            <a:endParaRPr lang="en-US" sz="2000" dirty="0" smtClean="0">
              <a:latin typeface="Comic Sans MS" pitchFamily="66" charset="0"/>
            </a:endParaRPr>
          </a:p>
          <a:p>
            <a:pPr algn="just">
              <a:lnSpc>
                <a:spcPct val="150000"/>
              </a:lnSpc>
            </a:pPr>
            <a:r>
              <a:rPr lang="cs-CZ" sz="2000" dirty="0" err="1" smtClean="0">
                <a:latin typeface="Comic Sans MS" pitchFamily="66" charset="0"/>
              </a:rPr>
              <a:t>It</a:t>
            </a:r>
            <a:r>
              <a:rPr lang="cs-CZ" sz="2000" dirty="0">
                <a:latin typeface="Comic Sans MS" pitchFamily="66" charset="0"/>
              </a:rPr>
              <a:t> </a:t>
            </a:r>
            <a:r>
              <a:rPr lang="cs-CZ" sz="2000" dirty="0" err="1" smtClean="0">
                <a:latin typeface="Comic Sans MS" pitchFamily="66" charset="0"/>
              </a:rPr>
              <a:t>originally</a:t>
            </a:r>
            <a:r>
              <a:rPr lang="cs-CZ" sz="2000" dirty="0" smtClean="0">
                <a:latin typeface="Comic Sans MS" pitchFamily="66" charset="0"/>
              </a:rPr>
              <a:t> </a:t>
            </a:r>
            <a:r>
              <a:rPr lang="cs-CZ" sz="2000" dirty="0" err="1" smtClean="0">
                <a:latin typeface="Comic Sans MS" pitchFamily="66" charset="0"/>
              </a:rPr>
              <a:t>began</a:t>
            </a:r>
            <a:r>
              <a:rPr lang="cs-CZ" sz="2000" dirty="0" smtClean="0">
                <a:latin typeface="Comic Sans MS" pitchFamily="66" charset="0"/>
              </a:rPr>
              <a:t> </a:t>
            </a:r>
            <a:r>
              <a:rPr lang="cs-CZ" sz="2000" dirty="0" err="1" smtClean="0">
                <a:latin typeface="Comic Sans MS" pitchFamily="66" charset="0"/>
              </a:rPr>
              <a:t>with</a:t>
            </a:r>
            <a:r>
              <a:rPr lang="cs-CZ" sz="2000" dirty="0" smtClean="0">
                <a:latin typeface="Comic Sans MS" pitchFamily="66" charset="0"/>
              </a:rPr>
              <a:t> </a:t>
            </a: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Celts</a:t>
            </a:r>
            <a:r>
              <a:rPr lang="cs-CZ" sz="2000" dirty="0" smtClean="0">
                <a:latin typeface="Comic Sans MS" pitchFamily="66" charset="0"/>
              </a:rPr>
              <a:t> and </a:t>
            </a:r>
            <a:r>
              <a:rPr lang="cs-CZ" sz="2000" dirty="0" err="1" smtClean="0">
                <a:latin typeface="Comic Sans MS" pitchFamily="66" charset="0"/>
              </a:rPr>
              <a:t>their</a:t>
            </a:r>
            <a:r>
              <a:rPr lang="cs-CZ" sz="2000" dirty="0" smtClean="0">
                <a:latin typeface="Comic Sans MS" pitchFamily="66" charset="0"/>
              </a:rPr>
              <a:t> </a:t>
            </a:r>
            <a:r>
              <a:rPr lang="cs-CZ" sz="2000" dirty="0" err="1" smtClean="0">
                <a:latin typeface="Comic Sans MS" pitchFamily="66" charset="0"/>
              </a:rPr>
              <a:t>celebration</a:t>
            </a:r>
            <a:r>
              <a:rPr lang="cs-CZ" sz="2000" dirty="0" smtClean="0">
                <a:latin typeface="Comic Sans MS" pitchFamily="66" charset="0"/>
              </a:rPr>
              <a:t> </a:t>
            </a:r>
            <a:r>
              <a:rPr lang="cs-CZ" sz="2000" dirty="0" err="1" smtClean="0">
                <a:latin typeface="Comic Sans MS" pitchFamily="66" charset="0"/>
              </a:rPr>
              <a:t>of</a:t>
            </a:r>
            <a:r>
              <a:rPr lang="cs-CZ" sz="2000" dirty="0" smtClean="0">
                <a:latin typeface="Comic Sans MS" pitchFamily="66" charset="0"/>
              </a:rPr>
              <a:t> </a:t>
            </a:r>
            <a:r>
              <a:rPr lang="cs-CZ" sz="2000" dirty="0" err="1" smtClean="0">
                <a:latin typeface="Comic Sans MS" pitchFamily="66" charset="0"/>
              </a:rPr>
              <a:t>the</a:t>
            </a:r>
            <a:r>
              <a:rPr lang="cs-CZ" sz="2000" dirty="0" smtClean="0">
                <a:latin typeface="Comic Sans MS" pitchFamily="66" charset="0"/>
              </a:rPr>
              <a:t> end </a:t>
            </a:r>
            <a:r>
              <a:rPr lang="cs-CZ" sz="2000" dirty="0" err="1" smtClean="0">
                <a:latin typeface="Comic Sans MS" pitchFamily="66" charset="0"/>
              </a:rPr>
              <a:t>of</a:t>
            </a:r>
            <a:r>
              <a:rPr lang="cs-CZ" sz="2000" dirty="0" smtClean="0">
                <a:latin typeface="Comic Sans MS" pitchFamily="66" charset="0"/>
              </a:rPr>
              <a:t> </a:t>
            </a:r>
            <a:r>
              <a:rPr lang="cs-CZ" sz="2000" dirty="0" err="1" smtClean="0">
                <a:latin typeface="Comic Sans MS" pitchFamily="66" charset="0"/>
              </a:rPr>
              <a:t>Celtic</a:t>
            </a:r>
            <a:r>
              <a:rPr lang="cs-CZ" sz="2000" dirty="0" smtClean="0">
                <a:latin typeface="Comic Sans MS" pitchFamily="66" charset="0"/>
              </a:rPr>
              <a:t> </a:t>
            </a:r>
            <a:r>
              <a:rPr lang="cs-CZ" sz="2000" dirty="0" err="1" smtClean="0">
                <a:latin typeface="Comic Sans MS" pitchFamily="66" charset="0"/>
              </a:rPr>
              <a:t>year</a:t>
            </a:r>
            <a:r>
              <a:rPr lang="cs-CZ" sz="2000" dirty="0" smtClean="0">
                <a:latin typeface="Comic Sans MS" pitchFamily="66" charset="0"/>
              </a:rPr>
              <a:t> </a:t>
            </a:r>
            <a:r>
              <a:rPr lang="cs-CZ" sz="2000" dirty="0" err="1" smtClean="0">
                <a:latin typeface="Comic Sans MS" pitchFamily="66" charset="0"/>
              </a:rPr>
              <a:t>called</a:t>
            </a:r>
            <a:r>
              <a:rPr lang="cs-CZ" sz="2000" dirty="0" smtClean="0">
                <a:latin typeface="Comic Sans MS" pitchFamily="66" charset="0"/>
              </a:rPr>
              <a:t> </a:t>
            </a:r>
            <a:r>
              <a:rPr lang="cs-CZ" sz="2000" dirty="0" err="1" smtClean="0">
                <a:latin typeface="Comic Sans MS" pitchFamily="66" charset="0"/>
              </a:rPr>
              <a:t>Samhain</a:t>
            </a:r>
            <a:r>
              <a:rPr lang="cs-CZ" sz="2000" dirty="0" smtClean="0">
                <a:latin typeface="Comic Sans MS" pitchFamily="66" charset="0"/>
              </a:rPr>
              <a:t>.</a:t>
            </a:r>
            <a:r>
              <a:rPr lang="en-US" sz="2000" dirty="0" smtClean="0">
                <a:latin typeface="Comic Sans MS" pitchFamily="66" charset="0"/>
              </a:rPr>
              <a:t>The festival of </a:t>
            </a:r>
            <a:r>
              <a:rPr lang="en-US" sz="2000" dirty="0" err="1" smtClean="0">
                <a:latin typeface="Comic Sans MS" pitchFamily="66" charset="0"/>
              </a:rPr>
              <a:t>Samhain</a:t>
            </a:r>
            <a:r>
              <a:rPr lang="en-US" sz="2000" dirty="0" smtClean="0">
                <a:latin typeface="Comic Sans MS" pitchFamily="66" charset="0"/>
              </a:rPr>
              <a:t> </a:t>
            </a:r>
            <a:r>
              <a:rPr lang="cs-CZ" sz="2000" dirty="0" err="1" smtClean="0">
                <a:latin typeface="Comic Sans MS" pitchFamily="66" charset="0"/>
              </a:rPr>
              <a:t>was</a:t>
            </a:r>
            <a:r>
              <a:rPr lang="en-US" sz="2000" dirty="0" smtClean="0">
                <a:latin typeface="Comic Sans MS" pitchFamily="66" charset="0"/>
              </a:rPr>
              <a:t> a celebration of the end of the harvest season in Gaelic culture. </a:t>
            </a:r>
            <a:r>
              <a:rPr lang="en-US" sz="2000" dirty="0" err="1" smtClean="0">
                <a:latin typeface="Comic Sans MS" pitchFamily="66" charset="0"/>
              </a:rPr>
              <a:t>Samhain</a:t>
            </a:r>
            <a:r>
              <a:rPr lang="en-US" sz="2000" dirty="0" smtClean="0">
                <a:latin typeface="Comic Sans MS" pitchFamily="66" charset="0"/>
              </a:rPr>
              <a:t> was a time used by the ancient pagans to take stock of supplies and prepare for winter. </a:t>
            </a:r>
          </a:p>
          <a:p>
            <a:endParaRPr lang="en-US" dirty="0" smtClean="0"/>
          </a:p>
          <a:p>
            <a:endParaRPr lang="cs-CZ" dirty="0"/>
          </a:p>
        </p:txBody>
      </p:sp>
    </p:spTree>
    <p:extLst>
      <p:ext uri="{BB962C8B-B14F-4D97-AF65-F5344CB8AC3E}">
        <p14:creationId xmlns:p14="http://schemas.microsoft.com/office/powerpoint/2010/main" val="1245768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a:bodyPr>
          <a:lstStyle/>
          <a:p>
            <a:pPr>
              <a:lnSpc>
                <a:spcPct val="150000"/>
              </a:lnSpc>
            </a:pPr>
            <a:r>
              <a:rPr lang="en-US" sz="2000" dirty="0" smtClean="0">
                <a:latin typeface="Comic Sans MS" pitchFamily="66" charset="0"/>
              </a:rPr>
              <a:t>The ancient Gaels believed that on October 31, the boundaries between the worlds of the living and the dead overlapped and the deceased would come back to life and cause havoc such as sickness or damaged crops. </a:t>
            </a:r>
            <a:endParaRPr lang="cs-CZ" sz="2000" dirty="0" smtClean="0">
              <a:latin typeface="Comic Sans MS" pitchFamily="66" charset="0"/>
            </a:endParaRPr>
          </a:p>
          <a:p>
            <a:pPr marL="0" indent="0">
              <a:lnSpc>
                <a:spcPct val="150000"/>
              </a:lnSpc>
              <a:buNone/>
            </a:pPr>
            <a:endParaRPr lang="cs-CZ" sz="2000" dirty="0" smtClean="0">
              <a:latin typeface="Comic Sans MS" pitchFamily="66" charset="0"/>
            </a:endParaRPr>
          </a:p>
          <a:p>
            <a:pPr>
              <a:lnSpc>
                <a:spcPct val="150000"/>
              </a:lnSpc>
            </a:pPr>
            <a:r>
              <a:rPr lang="en-US" sz="2000" dirty="0" smtClean="0">
                <a:latin typeface="Comic Sans MS" pitchFamily="66" charset="0"/>
              </a:rPr>
              <a:t>Masks and costumes were worn in an attempt to mimic the evil spirits or appease them.</a:t>
            </a:r>
          </a:p>
          <a:p>
            <a:endParaRPr lang="en-US" dirty="0" smtClean="0"/>
          </a:p>
          <a:p>
            <a:endParaRPr lang="cs-CZ" dirty="0" smtClean="0"/>
          </a:p>
          <a:p>
            <a:endParaRPr lang="en-US" dirty="0" smtClean="0"/>
          </a:p>
          <a:p>
            <a:endParaRPr lang="cs-CZ"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4509120"/>
            <a:ext cx="1944216"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312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lnSpcReduction="10000"/>
          </a:bodyPr>
          <a:lstStyle/>
          <a:p>
            <a:pPr algn="just">
              <a:lnSpc>
                <a:spcPct val="150000"/>
              </a:lnSpc>
            </a:pPr>
            <a:r>
              <a:rPr lang="en-US" sz="2000" dirty="0" smtClean="0">
                <a:latin typeface="Comic Sans MS" pitchFamily="66" charset="0"/>
              </a:rPr>
              <a:t>Traditional activities include trick-or-treating, bonfires, costume parties, visiting "haunted houses" and carving jack-o-lanterns.</a:t>
            </a:r>
            <a:endParaRPr lang="cs-CZ" sz="2000" dirty="0" smtClean="0">
              <a:latin typeface="Comic Sans MS" pitchFamily="66" charset="0"/>
            </a:endParaRPr>
          </a:p>
          <a:p>
            <a:pPr marL="0" indent="0" algn="just">
              <a:lnSpc>
                <a:spcPct val="150000"/>
              </a:lnSpc>
              <a:buNone/>
            </a:pPr>
            <a:endParaRPr lang="cs-CZ" sz="2000" dirty="0" smtClean="0">
              <a:latin typeface="Comic Sans MS" pitchFamily="66" charset="0"/>
            </a:endParaRPr>
          </a:p>
          <a:p>
            <a:pPr algn="just">
              <a:lnSpc>
                <a:spcPct val="150000"/>
              </a:lnSpc>
            </a:pPr>
            <a:r>
              <a:rPr lang="en-US" sz="2000" dirty="0" smtClean="0">
                <a:latin typeface="Comic Sans MS" pitchFamily="66" charset="0"/>
              </a:rPr>
              <a:t>Trick-or-treating, is an activity for children on or around Halloween in which they proceed from house to house in costumes, asking for treats such as confectionery with the question, "Trick or treat?" The "trick" part of "trick or treat" is a threat to play a trick on the homeowner or his property if no treat is given. </a:t>
            </a:r>
            <a:endParaRPr lang="cs-CZ" sz="2000" dirty="0">
              <a:latin typeface="Comic Sans MS" pitchFamily="66" charset="0"/>
            </a:endParaRPr>
          </a:p>
        </p:txBody>
      </p:sp>
    </p:spTree>
    <p:extLst>
      <p:ext uri="{BB962C8B-B14F-4D97-AF65-F5344CB8AC3E}">
        <p14:creationId xmlns:p14="http://schemas.microsoft.com/office/powerpoint/2010/main" val="1952890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a:xfrm>
            <a:off x="0" y="703237"/>
            <a:ext cx="8229600" cy="4525963"/>
          </a:xfrm>
        </p:spPr>
        <p:txBody>
          <a:bodyPr>
            <a:normAutofit/>
          </a:bodyPr>
          <a:lstStyle/>
          <a:p>
            <a:pPr marL="0" indent="0">
              <a:buNone/>
            </a:pPr>
            <a:r>
              <a:rPr lang="cs-CZ" sz="1800" b="1" dirty="0" err="1" smtClean="0">
                <a:solidFill>
                  <a:srgbClr val="7030A0"/>
                </a:solidFill>
                <a:latin typeface="Comic Sans MS" pitchFamily="66" charset="0"/>
              </a:rPr>
              <a:t>Children</a:t>
            </a:r>
            <a:r>
              <a:rPr lang="cs-CZ" sz="1800" b="1" dirty="0" smtClean="0">
                <a:solidFill>
                  <a:srgbClr val="7030A0"/>
                </a:solidFill>
                <a:latin typeface="Comic Sans MS" pitchFamily="66" charset="0"/>
              </a:rPr>
              <a:t> </a:t>
            </a:r>
            <a:r>
              <a:rPr lang="cs-CZ" sz="1800" b="1" dirty="0" err="1" smtClean="0">
                <a:solidFill>
                  <a:srgbClr val="7030A0"/>
                </a:solidFill>
                <a:latin typeface="Comic Sans MS" pitchFamily="66" charset="0"/>
              </a:rPr>
              <a:t>goes</a:t>
            </a:r>
            <a:r>
              <a:rPr lang="cs-CZ" sz="1800" b="1" dirty="0" smtClean="0">
                <a:solidFill>
                  <a:srgbClr val="7030A0"/>
                </a:solidFill>
                <a:latin typeface="Comic Sans MS" pitchFamily="66" charset="0"/>
              </a:rPr>
              <a:t> house to house			Jack  ´o´ </a:t>
            </a:r>
            <a:r>
              <a:rPr lang="cs-CZ" sz="1800" b="1" dirty="0" err="1" smtClean="0">
                <a:solidFill>
                  <a:srgbClr val="7030A0"/>
                </a:solidFill>
                <a:latin typeface="Comic Sans MS" pitchFamily="66" charset="0"/>
              </a:rPr>
              <a:t>Lantern</a:t>
            </a:r>
            <a:endParaRPr lang="cs-CZ" sz="1800" b="1" dirty="0" smtClean="0">
              <a:solidFill>
                <a:srgbClr val="7030A0"/>
              </a:solidFill>
              <a:latin typeface="Comic Sans MS" pitchFamily="66" charset="0"/>
            </a:endParaRPr>
          </a:p>
          <a:p>
            <a:pPr marL="0" indent="0">
              <a:buNone/>
            </a:pPr>
            <a:r>
              <a:rPr lang="cs-CZ" sz="1800" b="1" dirty="0">
                <a:solidFill>
                  <a:srgbClr val="7030A0"/>
                </a:solidFill>
                <a:latin typeface="Comic Sans MS" pitchFamily="66" charset="0"/>
              </a:rPr>
              <a:t>a</a:t>
            </a:r>
            <a:r>
              <a:rPr lang="cs-CZ" sz="1800" b="1" dirty="0" smtClean="0">
                <a:solidFill>
                  <a:srgbClr val="7030A0"/>
                </a:solidFill>
                <a:latin typeface="Comic Sans MS" pitchFamily="66" charset="0"/>
              </a:rPr>
              <a:t>nd </a:t>
            </a:r>
            <a:r>
              <a:rPr lang="cs-CZ" sz="1800" b="1" dirty="0" err="1" smtClean="0">
                <a:solidFill>
                  <a:srgbClr val="7030A0"/>
                </a:solidFill>
                <a:latin typeface="Comic Sans MS" pitchFamily="66" charset="0"/>
              </a:rPr>
              <a:t>say</a:t>
            </a:r>
            <a:r>
              <a:rPr lang="cs-CZ" sz="1800" b="1" dirty="0" smtClean="0">
                <a:solidFill>
                  <a:srgbClr val="7030A0"/>
                </a:solidFill>
                <a:latin typeface="Comic Sans MS" pitchFamily="66" charset="0"/>
              </a:rPr>
              <a:t> „</a:t>
            </a:r>
            <a:r>
              <a:rPr lang="cs-CZ" sz="1800" b="1" dirty="0" err="1" smtClean="0">
                <a:solidFill>
                  <a:srgbClr val="7030A0"/>
                </a:solidFill>
                <a:latin typeface="Comic Sans MS" pitchFamily="66" charset="0"/>
              </a:rPr>
              <a:t>trick</a:t>
            </a:r>
            <a:r>
              <a:rPr lang="cs-CZ" sz="1800" b="1" dirty="0" smtClean="0">
                <a:solidFill>
                  <a:srgbClr val="7030A0"/>
                </a:solidFill>
                <a:latin typeface="Comic Sans MS" pitchFamily="66" charset="0"/>
              </a:rPr>
              <a:t> </a:t>
            </a:r>
            <a:r>
              <a:rPr lang="cs-CZ" sz="1800" b="1" dirty="0" err="1" smtClean="0">
                <a:solidFill>
                  <a:srgbClr val="7030A0"/>
                </a:solidFill>
                <a:latin typeface="Comic Sans MS" pitchFamily="66" charset="0"/>
              </a:rPr>
              <a:t>or</a:t>
            </a:r>
            <a:r>
              <a:rPr lang="cs-CZ" sz="1800" b="1" dirty="0" smtClean="0">
                <a:solidFill>
                  <a:srgbClr val="7030A0"/>
                </a:solidFill>
                <a:latin typeface="Comic Sans MS" pitchFamily="66" charset="0"/>
              </a:rPr>
              <a:t> </a:t>
            </a:r>
            <a:r>
              <a:rPr lang="cs-CZ" sz="1800" b="1" dirty="0" err="1" smtClean="0">
                <a:solidFill>
                  <a:srgbClr val="7030A0"/>
                </a:solidFill>
                <a:latin typeface="Comic Sans MS" pitchFamily="66" charset="0"/>
              </a:rPr>
              <a:t>treat</a:t>
            </a:r>
            <a:r>
              <a:rPr lang="cs-CZ" sz="1800" b="1" dirty="0" smtClean="0">
                <a:solidFill>
                  <a:srgbClr val="7030A0"/>
                </a:solidFill>
                <a:latin typeface="Comic Sans MS" pitchFamily="66" charset="0"/>
              </a:rPr>
              <a:t>“</a:t>
            </a:r>
            <a:endParaRPr lang="cs-CZ" sz="1800" b="1" dirty="0">
              <a:solidFill>
                <a:srgbClr val="7030A0"/>
              </a:solidFill>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3168352" cy="2167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0861" y="1268760"/>
            <a:ext cx="2952328"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3" y="4509120"/>
            <a:ext cx="1728193" cy="1306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5445223"/>
            <a:ext cx="1071562" cy="8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3526" y="5881834"/>
            <a:ext cx="1296144"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792" y="5445223"/>
            <a:ext cx="1368152" cy="1296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5426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357</Words>
  <Application>Microsoft Office PowerPoint</Application>
  <PresentationFormat>Prezentácia na obrazovke (4:3)</PresentationFormat>
  <Paragraphs>50</Paragraphs>
  <Slides>6</Slides>
  <Notes>0</Notes>
  <HiddenSlides>0</HiddenSlides>
  <MMClips>0</MMClips>
  <ScaleCrop>false</ScaleCrop>
  <HeadingPairs>
    <vt:vector size="4" baseType="variant">
      <vt:variant>
        <vt:lpstr>Motív</vt:lpstr>
      </vt:variant>
      <vt:variant>
        <vt:i4>1</vt:i4>
      </vt:variant>
      <vt:variant>
        <vt:lpstr>Nadpisy snímok</vt:lpstr>
      </vt:variant>
      <vt:variant>
        <vt:i4>6</vt:i4>
      </vt:variant>
    </vt:vector>
  </HeadingPairs>
  <TitlesOfParts>
    <vt:vector size="7" baseType="lpstr">
      <vt:lpstr>Motív Office</vt:lpstr>
      <vt:lpstr>Prezentácia programu PowerPoint</vt:lpstr>
      <vt:lpstr>Halloween</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10</cp:revision>
  <dcterms:created xsi:type="dcterms:W3CDTF">2012-06-29T16:55:15Z</dcterms:created>
  <dcterms:modified xsi:type="dcterms:W3CDTF">2012-08-13T17:06:56Z</dcterms:modified>
</cp:coreProperties>
</file>