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0AC80180-7040-4FF5-9601-6DF73EC755CC}"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3444307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0AC80180-7040-4FF5-9601-6DF73EC755CC}"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1425744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0AC80180-7040-4FF5-9601-6DF73EC755CC}"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3883875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0AC80180-7040-4FF5-9601-6DF73EC755CC}"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1559249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0AC80180-7040-4FF5-9601-6DF73EC755CC}"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270886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0AC80180-7040-4FF5-9601-6DF73EC755CC}"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2731686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0AC80180-7040-4FF5-9601-6DF73EC755CC}"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331126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0AC80180-7040-4FF5-9601-6DF73EC755CC}"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2528347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0AC80180-7040-4FF5-9601-6DF73EC755CC}"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23137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0AC80180-7040-4FF5-9601-6DF73EC755CC}"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2088057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0AC80180-7040-4FF5-9601-6DF73EC755CC}"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3F0466CE-4534-4635-8F7A-0C89B6F45814}" type="slidenum">
              <a:rPr lang="cs-CZ" smtClean="0"/>
              <a:t>‹#›</a:t>
            </a:fld>
            <a:endParaRPr lang="cs-CZ"/>
          </a:p>
        </p:txBody>
      </p:sp>
    </p:spTree>
    <p:extLst>
      <p:ext uri="{BB962C8B-B14F-4D97-AF65-F5344CB8AC3E}">
        <p14:creationId xmlns:p14="http://schemas.microsoft.com/office/powerpoint/2010/main" val="1599711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C80180-7040-4FF5-9601-6DF73EC755CC}"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466CE-4534-4635-8F7A-0C89B6F45814}" type="slidenum">
              <a:rPr lang="cs-CZ" smtClean="0"/>
              <a:t>‹#›</a:t>
            </a:fld>
            <a:endParaRPr lang="cs-CZ"/>
          </a:p>
        </p:txBody>
      </p:sp>
    </p:spTree>
    <p:extLst>
      <p:ext uri="{BB962C8B-B14F-4D97-AF65-F5344CB8AC3E}">
        <p14:creationId xmlns:p14="http://schemas.microsoft.com/office/powerpoint/2010/main" val="663381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bonjourquebec.com/qc-en/accueil0.html/" TargetMode="External"/><Relationship Id="rId3" Type="http://schemas.openxmlformats.org/officeDocument/2006/relationships/hyperlink" Target="http://www.kanadaweb.cz/ottawa-32" TargetMode="External"/><Relationship Id="rId7" Type="http://schemas.openxmlformats.org/officeDocument/2006/relationships/hyperlink" Target="http://www.westcanevents.com/Vanc2012/Vanc2012.htm" TargetMode="External"/><Relationship Id="rId12" Type="http://schemas.openxmlformats.org/officeDocument/2006/relationships/image" Target="../media/image1.png"/><Relationship Id="rId2" Type="http://schemas.openxmlformats.org/officeDocument/2006/relationships/hyperlink" Target="http://www.yemenembassy.ca/eng/index.html" TargetMode="External"/><Relationship Id="rId1" Type="http://schemas.openxmlformats.org/officeDocument/2006/relationships/slideLayout" Target="../slideLayouts/slideLayout7.xml"/><Relationship Id="rId6" Type="http://schemas.openxmlformats.org/officeDocument/2006/relationships/hyperlink" Target="http://www.google.cz/imgres?q=vancouver&amp;hl=cs&amp;biw=1017&amp;bih=501&amp;tbm=isch&amp;tbnid=8xygv5eorGFpaM:&amp;imgrefurl=http" TargetMode="External"/><Relationship Id="rId11" Type="http://schemas.openxmlformats.org/officeDocument/2006/relationships/hyperlink" Target="http://en.wikipedia.org/wiki/File:Banff_Springs_Hotel1.jpg" TargetMode="External"/><Relationship Id="rId5" Type="http://schemas.openxmlformats.org/officeDocument/2006/relationships/hyperlink" Target="http://www.canadatrip.info/Kelowna.aspx" TargetMode="External"/><Relationship Id="rId10" Type="http://schemas.openxmlformats.org/officeDocument/2006/relationships/hyperlink" Target="http://www.discoverlakelouise.com/weddings" TargetMode="External"/><Relationship Id="rId4" Type="http://schemas.openxmlformats.org/officeDocument/2006/relationships/hyperlink" Target="http://www.kelownahome.com/blog/tag/kelowna-real-estate-statistics" TargetMode="External"/><Relationship Id="rId9" Type="http://schemas.openxmlformats.org/officeDocument/2006/relationships/hyperlink" Target="http://www.collierscanada.com/en/News/2012/Colliers%20International%20expands%20with%20the%20opening%20of%20a%20new%20Quebec%20City%20location,http:/hillyareas.blogspot.cz/2011/08/lake-louise-canada.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58107953"/>
              </p:ext>
            </p:extLst>
          </p:nvPr>
        </p:nvGraphicFramePr>
        <p:xfrm>
          <a:off x="1666875" y="260350"/>
          <a:ext cx="5756275" cy="109728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endParaRP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144099233"/>
              </p:ext>
            </p:extLst>
          </p:nvPr>
        </p:nvGraphicFramePr>
        <p:xfrm>
          <a:off x="1684338" y="1628775"/>
          <a:ext cx="5767388" cy="9994549"/>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err="1" smtClean="0">
                          <a:effectLst/>
                          <a:latin typeface="Comic Sans MS" pitchFamily="66" charset="0"/>
                          <a:ea typeface="Calibri"/>
                          <a:cs typeface="Times New Roman"/>
                        </a:rPr>
                        <a:t>Famous</a:t>
                      </a:r>
                      <a:r>
                        <a:rPr lang="cs-CZ" sz="1100" dirty="0" smtClean="0">
                          <a:effectLst/>
                          <a:latin typeface="Comic Sans MS" pitchFamily="66" charset="0"/>
                          <a:ea typeface="Calibri"/>
                          <a:cs typeface="Times New Roman"/>
                        </a:rPr>
                        <a:t> </a:t>
                      </a:r>
                      <a:r>
                        <a:rPr lang="cs-CZ" sz="1100" dirty="0" err="1" smtClean="0">
                          <a:effectLst/>
                          <a:latin typeface="Comic Sans MS" pitchFamily="66" charset="0"/>
                          <a:ea typeface="Calibri"/>
                          <a:cs typeface="Times New Roman"/>
                        </a:rPr>
                        <a:t>places</a:t>
                      </a:r>
                      <a:r>
                        <a:rPr lang="cs-CZ" sz="1100" dirty="0" smtClean="0">
                          <a:effectLst/>
                          <a:latin typeface="Comic Sans MS" pitchFamily="66" charset="0"/>
                          <a:ea typeface="Calibri"/>
                          <a:cs typeface="Times New Roman"/>
                        </a:rPr>
                        <a:t> in </a:t>
                      </a:r>
                      <a:r>
                        <a:rPr lang="cs-CZ" sz="1100" dirty="0" err="1" smtClean="0">
                          <a:effectLst/>
                          <a:latin typeface="Comic Sans MS" pitchFamily="66" charset="0"/>
                          <a:ea typeface="Calibri"/>
                          <a:cs typeface="Times New Roman"/>
                        </a:rPr>
                        <a:t>Canada</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2.ročník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smtClean="0">
                          <a:effectLst/>
                          <a:latin typeface="Comic Sans MS" pitchFamily="66" charset="0"/>
                          <a:ea typeface="Calibri"/>
                          <a:cs typeface="Times New Roman"/>
                        </a:rPr>
                        <a:t>T. Chudý, J. Chudá:</a:t>
                      </a:r>
                      <a:r>
                        <a:rPr lang="cs-CZ" sz="1100" baseline="0" dirty="0" smtClean="0">
                          <a:effectLst/>
                          <a:latin typeface="Comic Sans MS" pitchFamily="66" charset="0"/>
                          <a:ea typeface="Calibri"/>
                          <a:cs typeface="Times New Roman"/>
                        </a:rPr>
                        <a:t> </a:t>
                      </a:r>
                      <a:r>
                        <a:rPr lang="cs-CZ" sz="1100" dirty="0" err="1" smtClean="0">
                          <a:effectLst/>
                          <a:latin typeface="Comic Sans MS" pitchFamily="66" charset="0"/>
                          <a:ea typeface="Calibri"/>
                          <a:cs typeface="Times New Roman"/>
                        </a:rPr>
                        <a:t>Some</a:t>
                      </a:r>
                      <a:r>
                        <a:rPr lang="cs-CZ" sz="1100" baseline="0" dirty="0" smtClean="0">
                          <a:effectLst/>
                          <a:latin typeface="Comic Sans MS" pitchFamily="66" charset="0"/>
                          <a:ea typeface="Calibri"/>
                          <a:cs typeface="Times New Roman"/>
                        </a:rPr>
                        <a:t> Basic </a:t>
                      </a:r>
                      <a:r>
                        <a:rPr lang="cs-CZ" sz="1100" baseline="0" dirty="0" err="1" smtClean="0">
                          <a:effectLst/>
                          <a:latin typeface="Comic Sans MS" pitchFamily="66" charset="0"/>
                          <a:ea typeface="Calibri"/>
                          <a:cs typeface="Times New Roman"/>
                        </a:rPr>
                        <a:t>Facts</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about</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English</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Speaking</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Countries</a:t>
                      </a:r>
                      <a:r>
                        <a:rPr lang="cs-CZ" sz="1100" baseline="0" dirty="0" smtClean="0">
                          <a:effectLst/>
                          <a:latin typeface="Comic Sans MS" pitchFamily="66" charset="0"/>
                          <a:ea typeface="Calibri"/>
                          <a:cs typeface="Times New Roman"/>
                        </a:rPr>
                        <a:t>, Fragment 1996</a:t>
                      </a:r>
                    </a:p>
                    <a:p>
                      <a:pPr>
                        <a:lnSpc>
                          <a:spcPct val="115000"/>
                        </a:lnSpc>
                        <a:spcAft>
                          <a:spcPts val="0"/>
                        </a:spcAft>
                      </a:pPr>
                      <a:r>
                        <a:rPr lang="cs-CZ" sz="1100" baseline="0" smtClean="0">
                          <a:effectLst/>
                          <a:latin typeface="Comic Sans MS" pitchFamily="66" charset="0"/>
                          <a:ea typeface="Calibri"/>
                          <a:cs typeface="Times New Roman"/>
                        </a:rPr>
                        <a:t>Angličtina Maturitní Témata, Nakladatelství PV 2006</a:t>
                      </a:r>
                      <a:endParaRPr lang="cs-CZ" sz="1100" smtClean="0">
                        <a:effectLst/>
                        <a:latin typeface="Comic Sans MS" pitchFamily="66" charset="0"/>
                        <a:ea typeface="Calibri"/>
                        <a:cs typeface="Times New Roman"/>
                      </a:endParaRPr>
                    </a:p>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http://jyledupuis.hubpages.com/hub/</a:t>
                      </a:r>
                      <a:r>
                        <a:rPr lang="cs-CZ" sz="1100" i="1" dirty="0" err="1" smtClean="0">
                          <a:effectLst/>
                          <a:latin typeface="Comic Sans MS"/>
                          <a:ea typeface="Calibri"/>
                          <a:cs typeface="Times New Roman"/>
                        </a:rPr>
                        <a:t>Top_Ten_Places_to_Visit_in_Canadahttp</a:t>
                      </a:r>
                      <a:r>
                        <a:rPr lang="cs-CZ" sz="1100" i="1" dirty="0" smtClean="0">
                          <a:effectLst/>
                          <a:latin typeface="Comic Sans MS"/>
                          <a:ea typeface="Calibri"/>
                          <a:cs typeface="Times New Roman"/>
                        </a:rPr>
                        <a:t>://mapsof.net/map/</a:t>
                      </a:r>
                      <a:r>
                        <a:rPr lang="cs-CZ" sz="1100" i="1" dirty="0" err="1" smtClean="0">
                          <a:effectLst/>
                          <a:latin typeface="Comic Sans MS"/>
                          <a:ea typeface="Calibri"/>
                          <a:cs typeface="Times New Roman"/>
                        </a:rPr>
                        <a:t>canada</a:t>
                      </a:r>
                      <a:r>
                        <a:rPr lang="cs-CZ" sz="1100" i="1" dirty="0" smtClean="0">
                          <a:effectLst/>
                          <a:latin typeface="Comic Sans MS"/>
                          <a:ea typeface="Calibri"/>
                          <a:cs typeface="Times New Roman"/>
                        </a:rPr>
                        <a:t>-</a:t>
                      </a:r>
                      <a:r>
                        <a:rPr lang="cs-CZ" sz="1100" i="1" dirty="0" err="1" smtClean="0">
                          <a:effectLst/>
                          <a:latin typeface="Comic Sans MS"/>
                          <a:ea typeface="Calibri"/>
                          <a:cs typeface="Times New Roman"/>
                        </a:rPr>
                        <a:t>contour</a:t>
                      </a:r>
                      <a:r>
                        <a:rPr lang="cs-CZ" sz="1100" i="1" dirty="0" smtClean="0">
                          <a:effectLst/>
                          <a:latin typeface="Comic Sans MS"/>
                          <a:ea typeface="Calibri"/>
                          <a:cs typeface="Times New Roman"/>
                        </a:rPr>
                        <a:t>-flag, </a:t>
                      </a:r>
                      <a:r>
                        <a:rPr lang="cs-CZ" sz="1100" i="1" dirty="0" smtClean="0">
                          <a:effectLst/>
                          <a:latin typeface="Comic Sans MS"/>
                          <a:ea typeface="Calibri"/>
                          <a:cs typeface="Times New Roman"/>
                          <a:hlinkClick r:id="rId2"/>
                        </a:rPr>
                        <a:t>http://www.yemenembassy.ca/</a:t>
                      </a:r>
                      <a:r>
                        <a:rPr lang="cs-CZ" sz="1100" i="1" dirty="0" err="1" smtClean="0">
                          <a:effectLst/>
                          <a:latin typeface="Comic Sans MS"/>
                          <a:ea typeface="Calibri"/>
                          <a:cs typeface="Times New Roman"/>
                          <a:hlinkClick r:id="rId2"/>
                        </a:rPr>
                        <a:t>eng</a:t>
                      </a:r>
                      <a:r>
                        <a:rPr lang="cs-CZ" sz="1100" i="1" dirty="0" smtClean="0">
                          <a:effectLst/>
                          <a:latin typeface="Comic Sans MS"/>
                          <a:ea typeface="Calibri"/>
                          <a:cs typeface="Times New Roman"/>
                          <a:hlinkClick r:id="rId2"/>
                        </a:rPr>
                        <a:t>/index.html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3"/>
                        </a:rPr>
                        <a:t>http://www.kanadaweb.cz/ottawa-32</a:t>
                      </a:r>
                      <a:r>
                        <a:rPr lang="cs-CZ" sz="1100" i="1" dirty="0" smtClean="0">
                          <a:effectLst/>
                          <a:latin typeface="Comic Sans MS"/>
                          <a:ea typeface="Calibri"/>
                          <a:cs typeface="Times New Roman"/>
                        </a:rPr>
                        <a:t>, , </a:t>
                      </a:r>
                      <a:r>
                        <a:rPr lang="cs-CZ" sz="1100" i="1" dirty="0" smtClean="0">
                          <a:effectLst/>
                          <a:latin typeface="Comic Sans MS"/>
                          <a:ea typeface="Calibri"/>
                          <a:cs typeface="Times New Roman"/>
                          <a:hlinkClick r:id="rId4"/>
                        </a:rPr>
                        <a:t>http://www.kelownahome.com/blog/</a:t>
                      </a:r>
                      <a:r>
                        <a:rPr lang="cs-CZ" sz="1100" i="1" dirty="0" err="1" smtClean="0">
                          <a:effectLst/>
                          <a:latin typeface="Comic Sans MS"/>
                          <a:ea typeface="Calibri"/>
                          <a:cs typeface="Times New Roman"/>
                          <a:hlinkClick r:id="rId4"/>
                        </a:rPr>
                        <a:t>tag</a:t>
                      </a:r>
                      <a:r>
                        <a:rPr lang="cs-CZ" sz="1100" i="1" dirty="0" smtClean="0">
                          <a:effectLst/>
                          <a:latin typeface="Comic Sans MS"/>
                          <a:ea typeface="Calibri"/>
                          <a:cs typeface="Times New Roman"/>
                          <a:hlinkClick r:id="rId4"/>
                        </a:rPr>
                        <a:t>/</a:t>
                      </a:r>
                      <a:r>
                        <a:rPr lang="cs-CZ" sz="1100" i="1" dirty="0" err="1" smtClean="0">
                          <a:effectLst/>
                          <a:latin typeface="Comic Sans MS"/>
                          <a:ea typeface="Calibri"/>
                          <a:cs typeface="Times New Roman"/>
                          <a:hlinkClick r:id="rId4"/>
                        </a:rPr>
                        <a:t>kelowna-real-estate-statistics</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5"/>
                        </a:rPr>
                        <a:t>http://www.canadatrip.info/Kelowna.aspx</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6"/>
                        </a:rPr>
                        <a:t>http://www.google.cz/imgres?q=vancouver&amp;hl=cs&amp;biw=1017&amp;bih=501&amp;tbm=isch&amp;tbnid=8xygv5eorGFpaM:&amp;</a:t>
                      </a:r>
                      <a:r>
                        <a:rPr lang="cs-CZ" sz="1100" i="1" dirty="0" err="1" smtClean="0">
                          <a:effectLst/>
                          <a:latin typeface="Comic Sans MS"/>
                          <a:ea typeface="Calibri"/>
                          <a:cs typeface="Times New Roman"/>
                          <a:hlinkClick r:id="rId6"/>
                        </a:rPr>
                        <a:t>imgrefurl</a:t>
                      </a:r>
                      <a:r>
                        <a:rPr lang="cs-CZ" sz="1100" i="1" dirty="0" smtClean="0">
                          <a:effectLst/>
                          <a:latin typeface="Comic Sans MS"/>
                          <a:ea typeface="Calibri"/>
                          <a:cs typeface="Times New Roman"/>
                          <a:hlinkClick r:id="rId6"/>
                        </a:rPr>
                        <a:t>=http</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7"/>
                        </a:rPr>
                        <a:t>http://www.westcanevents.com/Vanc2012/Vanc2012.htm</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8"/>
                        </a:rPr>
                        <a:t>http://www.bonjourquebec.com/</a:t>
                      </a:r>
                      <a:r>
                        <a:rPr lang="cs-CZ" sz="1100" i="1" dirty="0" err="1" smtClean="0">
                          <a:effectLst/>
                          <a:latin typeface="Comic Sans MS"/>
                          <a:ea typeface="Calibri"/>
                          <a:cs typeface="Times New Roman"/>
                          <a:hlinkClick r:id="rId8"/>
                        </a:rPr>
                        <a:t>qc</a:t>
                      </a:r>
                      <a:r>
                        <a:rPr lang="cs-CZ" sz="1100" i="1" dirty="0" smtClean="0">
                          <a:effectLst/>
                          <a:latin typeface="Comic Sans MS"/>
                          <a:ea typeface="Calibri"/>
                          <a:cs typeface="Times New Roman"/>
                          <a:hlinkClick r:id="rId8"/>
                        </a:rPr>
                        <a:t>-en/accueil0.html/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9"/>
                        </a:rPr>
                        <a:t>http://www.collierscanada.com/en/</a:t>
                      </a:r>
                      <a:r>
                        <a:rPr lang="cs-CZ" sz="1100" i="1" dirty="0" err="1" smtClean="0">
                          <a:effectLst/>
                          <a:latin typeface="Comic Sans MS"/>
                          <a:ea typeface="Calibri"/>
                          <a:cs typeface="Times New Roman"/>
                          <a:hlinkClick r:id="rId9"/>
                        </a:rPr>
                        <a:t>News</a:t>
                      </a:r>
                      <a:r>
                        <a:rPr lang="cs-CZ" sz="1100" i="1" dirty="0" smtClean="0">
                          <a:effectLst/>
                          <a:latin typeface="Comic Sans MS"/>
                          <a:ea typeface="Calibri"/>
                          <a:cs typeface="Times New Roman"/>
                          <a:hlinkClick r:id="rId9"/>
                        </a:rPr>
                        <a:t>/2012/Colliers%20International%20expands%20with%20the%20opening%20of%20a%20new%20Quebec%20City%20location,http://hillyareas.blogspot.cz/2011/08/lake-louise-canada.html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10"/>
                        </a:rPr>
                        <a:t>http://www.discoverlakelouise.com/</a:t>
                      </a:r>
                      <a:r>
                        <a:rPr lang="cs-CZ" sz="1100" i="1" dirty="0" err="1" smtClean="0">
                          <a:effectLst/>
                          <a:latin typeface="Comic Sans MS"/>
                          <a:ea typeface="Calibri"/>
                          <a:cs typeface="Times New Roman"/>
                          <a:hlinkClick r:id="rId10"/>
                        </a:rPr>
                        <a:t>weddings</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11"/>
                        </a:rPr>
                        <a:t>http://en.wikipedia.org/wiki/File:Banff_Springs_Hotel1.jpg</a:t>
                      </a:r>
                      <a:r>
                        <a:rPr lang="cs-CZ" sz="1100" i="1" dirty="0" smtClean="0">
                          <a:effectLst/>
                          <a:latin typeface="Comic Sans MS"/>
                          <a:ea typeface="Calibri"/>
                          <a:cs typeface="Times New Roman"/>
                        </a:rPr>
                        <a:t>, http://www.hellotravel.com/canada/banff-national-park</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63688" y="476672"/>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3371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620689"/>
            <a:ext cx="7772400" cy="2979762"/>
          </a:xfrm>
        </p:spPr>
        <p:txBody>
          <a:bodyPr>
            <a:normAutofit/>
          </a:bodyPr>
          <a:lstStyle/>
          <a:p>
            <a:r>
              <a:rPr lang="cs-CZ" sz="4800" b="1" dirty="0" err="1" smtClean="0">
                <a:solidFill>
                  <a:srgbClr val="00FF00"/>
                </a:solidFill>
                <a:latin typeface="Comic Sans MS" pitchFamily="66" charset="0"/>
              </a:rPr>
              <a:t>Famous</a:t>
            </a:r>
            <a:r>
              <a:rPr lang="cs-CZ" sz="4800" b="1" dirty="0" smtClean="0">
                <a:solidFill>
                  <a:srgbClr val="00FF00"/>
                </a:solidFill>
                <a:latin typeface="Comic Sans MS" pitchFamily="66" charset="0"/>
              </a:rPr>
              <a:t> </a:t>
            </a:r>
            <a:r>
              <a:rPr lang="cs-CZ" sz="4800" b="1" dirty="0" err="1" smtClean="0">
                <a:solidFill>
                  <a:srgbClr val="00FF00"/>
                </a:solidFill>
                <a:latin typeface="Comic Sans MS" pitchFamily="66" charset="0"/>
              </a:rPr>
              <a:t>places</a:t>
            </a:r>
            <a:r>
              <a:rPr lang="cs-CZ" sz="4800" b="1" dirty="0" smtClean="0">
                <a:solidFill>
                  <a:srgbClr val="00FF00"/>
                </a:solidFill>
                <a:latin typeface="Comic Sans MS" pitchFamily="66" charset="0"/>
              </a:rPr>
              <a:t> in </a:t>
            </a:r>
            <a:r>
              <a:rPr lang="cs-CZ" sz="4800" b="1" dirty="0" err="1" smtClean="0">
                <a:solidFill>
                  <a:srgbClr val="00FF00"/>
                </a:solidFill>
                <a:latin typeface="Comic Sans MS" pitchFamily="66" charset="0"/>
              </a:rPr>
              <a:t>Canada</a:t>
            </a:r>
            <a:endParaRPr lang="cs-CZ" sz="4800" b="1" dirty="0">
              <a:solidFill>
                <a:srgbClr val="00FF00"/>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068960"/>
            <a:ext cx="4824536"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6789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a:solidFill>
                  <a:srgbClr val="00FF00"/>
                </a:solidFill>
                <a:latin typeface="Comic Sans MS" pitchFamily="66" charset="0"/>
              </a:rPr>
              <a:t>Ottawa, Ontario</a:t>
            </a:r>
          </a:p>
        </p:txBody>
      </p:sp>
      <p:sp>
        <p:nvSpPr>
          <p:cNvPr id="3" name="Zástupný symbol obsahu 2"/>
          <p:cNvSpPr>
            <a:spLocks noGrp="1"/>
          </p:cNvSpPr>
          <p:nvPr>
            <p:ph idx="1"/>
          </p:nvPr>
        </p:nvSpPr>
        <p:spPr/>
        <p:txBody>
          <a:bodyPr>
            <a:normAutofit fontScale="85000" lnSpcReduction="10000"/>
          </a:bodyPr>
          <a:lstStyle/>
          <a:p>
            <a:pPr algn="just">
              <a:lnSpc>
                <a:spcPct val="150000"/>
              </a:lnSpc>
            </a:pPr>
            <a:r>
              <a:rPr lang="en-US" sz="2000" dirty="0">
                <a:latin typeface="Comic Sans MS" pitchFamily="66" charset="0"/>
              </a:rPr>
              <a:t>Ottawa is the Capital City of Canada and a great place to soak in Canadian culture. </a:t>
            </a:r>
            <a:endParaRPr lang="cs-CZ" sz="2000" dirty="0" smtClean="0">
              <a:latin typeface="Comic Sans MS" pitchFamily="66" charset="0"/>
            </a:endParaRPr>
          </a:p>
          <a:p>
            <a:pPr algn="just">
              <a:lnSpc>
                <a:spcPct val="150000"/>
              </a:lnSpc>
            </a:pPr>
            <a:r>
              <a:rPr lang="cs-CZ" sz="2000" dirty="0">
                <a:latin typeface="Comic Sans MS" pitchFamily="66" charset="0"/>
              </a:rPr>
              <a:t>T</a:t>
            </a:r>
            <a:r>
              <a:rPr lang="en-US" sz="2000" dirty="0" smtClean="0">
                <a:latin typeface="Comic Sans MS" pitchFamily="66" charset="0"/>
              </a:rPr>
              <a:t>he </a:t>
            </a:r>
            <a:r>
              <a:rPr lang="en-US" sz="2000" dirty="0">
                <a:latin typeface="Comic Sans MS" pitchFamily="66" charset="0"/>
              </a:rPr>
              <a:t>Changing of the Guard on Parliament Hill or the RCMP march are always popular sights, along with some world class museums. </a:t>
            </a:r>
            <a:endParaRPr lang="cs-CZ" sz="2000" dirty="0" smtClean="0">
              <a:latin typeface="Comic Sans MS" pitchFamily="66" charset="0"/>
            </a:endParaRPr>
          </a:p>
          <a:p>
            <a:pPr algn="just">
              <a:lnSpc>
                <a:spcPct val="150000"/>
              </a:lnSpc>
            </a:pPr>
            <a:r>
              <a:rPr lang="en-US" sz="2000" dirty="0" smtClean="0">
                <a:latin typeface="Comic Sans MS" pitchFamily="66" charset="0"/>
              </a:rPr>
              <a:t>There </a:t>
            </a:r>
            <a:r>
              <a:rPr lang="en-US" sz="2000" dirty="0">
                <a:latin typeface="Comic Sans MS" pitchFamily="66" charset="0"/>
              </a:rPr>
              <a:t>are also many parks and bike paths that make summer outdoors fun. </a:t>
            </a:r>
            <a:endParaRPr lang="cs-CZ" sz="2000" dirty="0" smtClean="0">
              <a:latin typeface="Comic Sans MS" pitchFamily="66" charset="0"/>
            </a:endParaRPr>
          </a:p>
          <a:p>
            <a:pPr algn="just">
              <a:lnSpc>
                <a:spcPct val="150000"/>
              </a:lnSpc>
            </a:pPr>
            <a:r>
              <a:rPr lang="en-US" sz="2000" dirty="0" smtClean="0">
                <a:latin typeface="Comic Sans MS" pitchFamily="66" charset="0"/>
              </a:rPr>
              <a:t>The </a:t>
            </a:r>
            <a:r>
              <a:rPr lang="en-US" sz="2000" dirty="0">
                <a:latin typeface="Comic Sans MS" pitchFamily="66" charset="0"/>
              </a:rPr>
              <a:t>winters aren't bad either. The Rideau Canal, which connects the Ottawa River to the Great Lakes for leisure boaters, makes for the longest skating rink in the world when it freezes.</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916832"/>
            <a:ext cx="2736304"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354" y="4149080"/>
            <a:ext cx="274451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423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err="1">
                <a:solidFill>
                  <a:srgbClr val="00FF00"/>
                </a:solidFill>
                <a:latin typeface="Comic Sans MS" pitchFamily="66" charset="0"/>
              </a:rPr>
              <a:t>Kelowna</a:t>
            </a:r>
            <a:r>
              <a:rPr lang="cs-CZ" sz="2400" dirty="0">
                <a:solidFill>
                  <a:srgbClr val="00FF00"/>
                </a:solidFill>
                <a:latin typeface="Comic Sans MS" pitchFamily="66" charset="0"/>
              </a:rPr>
              <a:t>, </a:t>
            </a:r>
            <a:r>
              <a:rPr lang="cs-CZ" sz="2400" dirty="0" err="1">
                <a:solidFill>
                  <a:srgbClr val="00FF00"/>
                </a:solidFill>
                <a:latin typeface="Comic Sans MS" pitchFamily="66" charset="0"/>
              </a:rPr>
              <a:t>British</a:t>
            </a:r>
            <a:r>
              <a:rPr lang="cs-CZ" sz="2400" dirty="0">
                <a:solidFill>
                  <a:srgbClr val="00FF00"/>
                </a:solidFill>
                <a:latin typeface="Comic Sans MS" pitchFamily="66" charset="0"/>
              </a:rPr>
              <a:t> Columbia</a:t>
            </a:r>
          </a:p>
        </p:txBody>
      </p:sp>
      <p:sp>
        <p:nvSpPr>
          <p:cNvPr id="3" name="Zástupný symbol obsahu 2"/>
          <p:cNvSpPr>
            <a:spLocks noGrp="1"/>
          </p:cNvSpPr>
          <p:nvPr>
            <p:ph idx="1"/>
          </p:nvPr>
        </p:nvSpPr>
        <p:spPr/>
        <p:txBody>
          <a:bodyPr>
            <a:normAutofit fontScale="92500"/>
          </a:bodyPr>
          <a:lstStyle/>
          <a:p>
            <a:pPr algn="just">
              <a:lnSpc>
                <a:spcPct val="150000"/>
              </a:lnSpc>
            </a:pPr>
            <a:r>
              <a:rPr lang="en-US" sz="2000" dirty="0" smtClean="0">
                <a:latin typeface="Comic Sans MS" pitchFamily="66" charset="0"/>
              </a:rPr>
              <a:t>Canadians</a:t>
            </a:r>
            <a:r>
              <a:rPr lang="cs-CZ" sz="2000" dirty="0" smtClean="0">
                <a:latin typeface="Comic Sans MS" pitchFamily="66" charset="0"/>
              </a:rPr>
              <a:t> </a:t>
            </a:r>
            <a:r>
              <a:rPr lang="cs-CZ" sz="2000" dirty="0" err="1" smtClean="0">
                <a:latin typeface="Comic Sans MS" pitchFamily="66" charset="0"/>
              </a:rPr>
              <a:t>usually</a:t>
            </a:r>
            <a:r>
              <a:rPr lang="en-US" sz="2000" dirty="0" smtClean="0">
                <a:latin typeface="Comic Sans MS" pitchFamily="66" charset="0"/>
              </a:rPr>
              <a:t> </a:t>
            </a:r>
            <a:r>
              <a:rPr lang="en-US" sz="2000" dirty="0">
                <a:latin typeface="Comic Sans MS" pitchFamily="66" charset="0"/>
              </a:rPr>
              <a:t>go on </a:t>
            </a:r>
            <a:r>
              <a:rPr lang="en-US" sz="2000" dirty="0" smtClean="0">
                <a:latin typeface="Comic Sans MS" pitchFamily="66" charset="0"/>
              </a:rPr>
              <a:t>vacation</a:t>
            </a:r>
            <a:r>
              <a:rPr lang="cs-CZ" sz="2000" dirty="0" smtClean="0">
                <a:latin typeface="Comic Sans MS" pitchFamily="66" charset="0"/>
              </a:rPr>
              <a:t> to</a:t>
            </a:r>
            <a:r>
              <a:rPr lang="en-US" sz="2000" dirty="0" smtClean="0">
                <a:latin typeface="Comic Sans MS" pitchFamily="66" charset="0"/>
              </a:rPr>
              <a:t> </a:t>
            </a:r>
            <a:r>
              <a:rPr lang="en-US" sz="2000" dirty="0">
                <a:latin typeface="Comic Sans MS" pitchFamily="66" charset="0"/>
              </a:rPr>
              <a:t>Kelowna, BC. In the heart of the Canadian Rockies is the Okanagan Valley, a river-valley that has some of Canada's best weather. Warm in the summer and mild in the </a:t>
            </a:r>
            <a:r>
              <a:rPr lang="en-US" sz="2000" dirty="0" smtClean="0">
                <a:latin typeface="Comic Sans MS" pitchFamily="66" charset="0"/>
              </a:rPr>
              <a:t>winter. </a:t>
            </a:r>
            <a:endParaRPr lang="cs-CZ" sz="2000" dirty="0" smtClean="0">
              <a:latin typeface="Comic Sans MS" pitchFamily="66" charset="0"/>
            </a:endParaRPr>
          </a:p>
          <a:p>
            <a:pPr algn="just">
              <a:lnSpc>
                <a:spcPct val="150000"/>
              </a:lnSpc>
            </a:pPr>
            <a:r>
              <a:rPr lang="en-US" sz="2000" dirty="0" smtClean="0">
                <a:latin typeface="Comic Sans MS" pitchFamily="66" charset="0"/>
              </a:rPr>
              <a:t>The </a:t>
            </a:r>
            <a:r>
              <a:rPr lang="en-US" sz="2000" dirty="0">
                <a:latin typeface="Comic Sans MS" pitchFamily="66" charset="0"/>
              </a:rPr>
              <a:t>valley produces Canada's world famous B.C. apples </a:t>
            </a:r>
            <a:r>
              <a:rPr lang="en-US" sz="2000" dirty="0" smtClean="0">
                <a:latin typeface="Comic Sans MS" pitchFamily="66" charset="0"/>
              </a:rPr>
              <a:t>and </a:t>
            </a:r>
            <a:r>
              <a:rPr lang="en-US" sz="2000" dirty="0">
                <a:latin typeface="Comic Sans MS" pitchFamily="66" charset="0"/>
              </a:rPr>
              <a:t>wine. The Valley has a marina for the avid boaters and many golf courses. Relaxing at the beach or sitting on the porch of a lakeside cottage is everyone's idea of the perfect destination.</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16832"/>
            <a:ext cx="2808312"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379" y="4077072"/>
            <a:ext cx="280248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423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a:solidFill>
                  <a:srgbClr val="00FF00"/>
                </a:solidFill>
                <a:latin typeface="Comic Sans MS" pitchFamily="66" charset="0"/>
              </a:rPr>
              <a:t>Vancouver, </a:t>
            </a:r>
            <a:r>
              <a:rPr lang="cs-CZ" sz="2400" dirty="0" err="1">
                <a:solidFill>
                  <a:srgbClr val="00FF00"/>
                </a:solidFill>
                <a:latin typeface="Comic Sans MS" pitchFamily="66" charset="0"/>
              </a:rPr>
              <a:t>British</a:t>
            </a:r>
            <a:r>
              <a:rPr lang="cs-CZ" sz="2400" dirty="0">
                <a:solidFill>
                  <a:srgbClr val="00FF00"/>
                </a:solidFill>
                <a:latin typeface="Comic Sans MS" pitchFamily="66" charset="0"/>
              </a:rPr>
              <a:t> Columbia</a:t>
            </a:r>
          </a:p>
        </p:txBody>
      </p:sp>
      <p:sp>
        <p:nvSpPr>
          <p:cNvPr id="3" name="Zástupný symbol obsahu 2"/>
          <p:cNvSpPr>
            <a:spLocks noGrp="1"/>
          </p:cNvSpPr>
          <p:nvPr>
            <p:ph idx="1"/>
          </p:nvPr>
        </p:nvSpPr>
        <p:spPr/>
        <p:txBody>
          <a:bodyPr>
            <a:normAutofit fontScale="92500" lnSpcReduction="20000"/>
          </a:bodyPr>
          <a:lstStyle/>
          <a:p>
            <a:pPr algn="just">
              <a:lnSpc>
                <a:spcPct val="150000"/>
              </a:lnSpc>
            </a:pPr>
            <a:r>
              <a:rPr lang="en-US" sz="2000" dirty="0">
                <a:latin typeface="Comic Sans MS" pitchFamily="66" charset="0"/>
              </a:rPr>
              <a:t>Vancouver </a:t>
            </a:r>
            <a:r>
              <a:rPr lang="en-US" sz="2000" dirty="0" smtClean="0">
                <a:latin typeface="Comic Sans MS" pitchFamily="66" charset="0"/>
              </a:rPr>
              <a:t>is </a:t>
            </a:r>
            <a:r>
              <a:rPr lang="en-US" sz="2000" dirty="0">
                <a:latin typeface="Comic Sans MS" pitchFamily="66" charset="0"/>
              </a:rPr>
              <a:t>a coastal seaport city on the mainland of British </a:t>
            </a:r>
            <a:r>
              <a:rPr lang="en-US" sz="2000" dirty="0" smtClean="0">
                <a:latin typeface="Comic Sans MS" pitchFamily="66" charset="0"/>
              </a:rPr>
              <a:t>Columbia </a:t>
            </a:r>
            <a:r>
              <a:rPr lang="cs-CZ" sz="2000" dirty="0" smtClean="0">
                <a:latin typeface="Comic Sans MS" pitchFamily="66" charset="0"/>
              </a:rPr>
              <a:t>in </a:t>
            </a:r>
            <a:r>
              <a:rPr lang="en-US" sz="2000" dirty="0" smtClean="0">
                <a:latin typeface="Comic Sans MS" pitchFamily="66" charset="0"/>
              </a:rPr>
              <a:t>Canada</a:t>
            </a:r>
            <a:r>
              <a:rPr lang="en-US" sz="2000" dirty="0">
                <a:latin typeface="Comic Sans MS" pitchFamily="66" charset="0"/>
              </a:rPr>
              <a:t>.</a:t>
            </a:r>
            <a:endParaRPr lang="cs-CZ" sz="2000" dirty="0" smtClean="0">
              <a:latin typeface="Comic Sans MS" pitchFamily="66" charset="0"/>
            </a:endParaRPr>
          </a:p>
          <a:p>
            <a:pPr algn="just">
              <a:lnSpc>
                <a:spcPct val="150000"/>
              </a:lnSpc>
            </a:pPr>
            <a:r>
              <a:rPr lang="en-US" sz="2000" dirty="0" smtClean="0">
                <a:latin typeface="Comic Sans MS" pitchFamily="66" charset="0"/>
              </a:rPr>
              <a:t>Vancouver </a:t>
            </a:r>
            <a:r>
              <a:rPr lang="en-US" sz="2000" dirty="0">
                <a:latin typeface="Comic Sans MS" pitchFamily="66" charset="0"/>
              </a:rPr>
              <a:t>is a great place to see and do anything and everything. You can enjoy the city's night life, ski at Whistler and go whale-watching along the coast. </a:t>
            </a:r>
            <a:endParaRPr lang="cs-CZ" sz="2000" dirty="0" smtClean="0">
              <a:latin typeface="Comic Sans MS" pitchFamily="66" charset="0"/>
            </a:endParaRPr>
          </a:p>
          <a:p>
            <a:pPr algn="just">
              <a:lnSpc>
                <a:spcPct val="150000"/>
              </a:lnSpc>
            </a:pPr>
            <a:r>
              <a:rPr lang="en-US" sz="2000" dirty="0">
                <a:latin typeface="Comic Sans MS" pitchFamily="66" charset="0"/>
              </a:rPr>
              <a:t>Vancouver has one of the largest urban parks in North America, Stanley Park, which covers 404.9 </a:t>
            </a:r>
            <a:r>
              <a:rPr lang="en-US" sz="2000" dirty="0" smtClean="0">
                <a:latin typeface="Comic Sans MS" pitchFamily="66" charset="0"/>
              </a:rPr>
              <a:t>hectares</a:t>
            </a:r>
            <a:r>
              <a:rPr lang="cs-CZ" sz="2000" dirty="0" smtClean="0">
                <a:latin typeface="Comic Sans MS" pitchFamily="66" charset="0"/>
              </a:rPr>
              <a:t>.</a:t>
            </a:r>
            <a:r>
              <a:rPr lang="en-US" sz="2000" dirty="0" smtClean="0">
                <a:latin typeface="Comic Sans MS" pitchFamily="66" charset="0"/>
              </a:rPr>
              <a:t> </a:t>
            </a:r>
            <a:endParaRPr lang="cs-CZ" sz="2000" dirty="0" smtClean="0">
              <a:latin typeface="Comic Sans MS" pitchFamily="66" charset="0"/>
            </a:endParaRPr>
          </a:p>
          <a:p>
            <a:pPr algn="just">
              <a:lnSpc>
                <a:spcPct val="150000"/>
              </a:lnSpc>
            </a:pPr>
            <a:r>
              <a:rPr lang="en-US" sz="2000" dirty="0" smtClean="0">
                <a:latin typeface="Comic Sans MS" pitchFamily="66" charset="0"/>
              </a:rPr>
              <a:t>The </a:t>
            </a:r>
            <a:r>
              <a:rPr lang="en-US" sz="2000" dirty="0">
                <a:latin typeface="Comic Sans MS" pitchFamily="66" charset="0"/>
              </a:rPr>
              <a:t>North Shore Mountains dominate the cityscape, and on a clear day scenic vistas include the snow-capped volcano Mount </a:t>
            </a:r>
            <a:r>
              <a:rPr lang="en-US" sz="2000" dirty="0" smtClean="0">
                <a:latin typeface="Comic Sans MS" pitchFamily="66" charset="0"/>
              </a:rPr>
              <a:t>Baker</a:t>
            </a:r>
            <a:r>
              <a:rPr lang="cs-CZ" sz="2000" dirty="0" smtClean="0">
                <a:latin typeface="Comic Sans MS" pitchFamily="66" charset="0"/>
              </a:rPr>
              <a:t>.</a:t>
            </a:r>
            <a:endParaRPr lang="en-US"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44824"/>
            <a:ext cx="2736304"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933056"/>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423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a:solidFill>
                  <a:srgbClr val="00FF00"/>
                </a:solidFill>
                <a:latin typeface="Comic Sans MS" pitchFamily="66" charset="0"/>
              </a:rPr>
              <a:t>Niagara </a:t>
            </a:r>
            <a:r>
              <a:rPr lang="cs-CZ" sz="2400" dirty="0" err="1">
                <a:solidFill>
                  <a:srgbClr val="00FF00"/>
                </a:solidFill>
                <a:latin typeface="Comic Sans MS" pitchFamily="66" charset="0"/>
              </a:rPr>
              <a:t>Falls</a:t>
            </a:r>
            <a:r>
              <a:rPr lang="cs-CZ" sz="2400" dirty="0">
                <a:solidFill>
                  <a:srgbClr val="00FF00"/>
                </a:solidFill>
                <a:latin typeface="Comic Sans MS" pitchFamily="66" charset="0"/>
              </a:rPr>
              <a:t>, Ontario</a:t>
            </a:r>
          </a:p>
        </p:txBody>
      </p:sp>
      <p:sp>
        <p:nvSpPr>
          <p:cNvPr id="3" name="Zástupný symbol obsahu 2"/>
          <p:cNvSpPr>
            <a:spLocks noGrp="1"/>
          </p:cNvSpPr>
          <p:nvPr>
            <p:ph idx="1"/>
          </p:nvPr>
        </p:nvSpPr>
        <p:spPr/>
        <p:txBody>
          <a:bodyPr>
            <a:normAutofit/>
          </a:bodyPr>
          <a:lstStyle/>
          <a:p>
            <a:pPr algn="just">
              <a:lnSpc>
                <a:spcPct val="150000"/>
              </a:lnSpc>
            </a:pPr>
            <a:r>
              <a:rPr lang="en-US" sz="2000" dirty="0">
                <a:latin typeface="Comic Sans MS" pitchFamily="66" charset="0"/>
              </a:rPr>
              <a:t>Niagara Falls is the collective name for three waterfalls that straddle the </a:t>
            </a:r>
            <a:r>
              <a:rPr lang="en-US" sz="2000" dirty="0" err="1">
                <a:latin typeface="Comic Sans MS" pitchFamily="66" charset="0"/>
              </a:rPr>
              <a:t>the</a:t>
            </a:r>
            <a:r>
              <a:rPr lang="en-US" sz="2000" dirty="0">
                <a:latin typeface="Comic Sans MS" pitchFamily="66" charset="0"/>
              </a:rPr>
              <a:t> international border between the Canadian province of Ontario and the U.S. state of New York.</a:t>
            </a:r>
          </a:p>
          <a:p>
            <a:pPr algn="just">
              <a:lnSpc>
                <a:spcPct val="150000"/>
              </a:lnSpc>
            </a:pPr>
            <a:r>
              <a:rPr lang="en-US" sz="2000" dirty="0">
                <a:latin typeface="Comic Sans MS" pitchFamily="66" charset="0"/>
              </a:rPr>
              <a:t>From largest to smallest, the three waterfalls are the Horseshoe Falls, the American Falls and the Bridal Veil Falls.</a:t>
            </a:r>
          </a:p>
          <a:p>
            <a:pPr marL="0" indent="0" algn="just">
              <a:lnSpc>
                <a:spcPct val="150000"/>
              </a:lnSpc>
              <a:buNone/>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884" y="1844824"/>
            <a:ext cx="2627313"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711" y="4005064"/>
            <a:ext cx="2633663" cy="173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4231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err="1">
                <a:solidFill>
                  <a:srgbClr val="00FF00"/>
                </a:solidFill>
                <a:latin typeface="Comic Sans MS" pitchFamily="66" charset="0"/>
              </a:rPr>
              <a:t>Quebec</a:t>
            </a:r>
            <a:r>
              <a:rPr lang="cs-CZ" sz="2400" dirty="0">
                <a:solidFill>
                  <a:srgbClr val="00FF00"/>
                </a:solidFill>
                <a:latin typeface="Comic Sans MS" pitchFamily="66" charset="0"/>
              </a:rPr>
              <a:t> City, </a:t>
            </a:r>
            <a:r>
              <a:rPr lang="cs-CZ" sz="2400" dirty="0" err="1">
                <a:solidFill>
                  <a:srgbClr val="00FF00"/>
                </a:solidFill>
                <a:latin typeface="Comic Sans MS" pitchFamily="66" charset="0"/>
              </a:rPr>
              <a:t>Quebec</a:t>
            </a:r>
            <a:endParaRPr lang="cs-CZ" sz="2400" dirty="0">
              <a:solidFill>
                <a:srgbClr val="00FF00"/>
              </a:solidFill>
              <a:latin typeface="Comic Sans MS" pitchFamily="66" charset="0"/>
            </a:endParaRPr>
          </a:p>
        </p:txBody>
      </p:sp>
      <p:sp>
        <p:nvSpPr>
          <p:cNvPr id="3" name="Zástupný symbol obsahu 2"/>
          <p:cNvSpPr>
            <a:spLocks noGrp="1"/>
          </p:cNvSpPr>
          <p:nvPr>
            <p:ph idx="1"/>
          </p:nvPr>
        </p:nvSpPr>
        <p:spPr/>
        <p:txBody>
          <a:bodyPr>
            <a:normAutofit fontScale="92500" lnSpcReduction="10000"/>
          </a:bodyPr>
          <a:lstStyle/>
          <a:p>
            <a:pPr algn="just">
              <a:lnSpc>
                <a:spcPct val="150000"/>
              </a:lnSpc>
            </a:pPr>
            <a:r>
              <a:rPr lang="en-US" sz="2000" dirty="0">
                <a:latin typeface="Comic Sans MS" pitchFamily="66" charset="0"/>
              </a:rPr>
              <a:t>Visiting Quebec City is like taking a tour of France in North America. Quebec culture is rich and unique from the rest of Canada, and no-where is it as evident as it is in Quebec City. </a:t>
            </a:r>
            <a:endParaRPr lang="cs-CZ" sz="2000" dirty="0" smtClean="0">
              <a:latin typeface="Comic Sans MS" pitchFamily="66" charset="0"/>
            </a:endParaRPr>
          </a:p>
          <a:p>
            <a:pPr algn="just">
              <a:lnSpc>
                <a:spcPct val="150000"/>
              </a:lnSpc>
            </a:pPr>
            <a:r>
              <a:rPr lang="en-US" sz="2000" dirty="0" smtClean="0">
                <a:latin typeface="Comic Sans MS" pitchFamily="66" charset="0"/>
              </a:rPr>
              <a:t>The </a:t>
            </a:r>
            <a:r>
              <a:rPr lang="en-US" sz="2000" dirty="0">
                <a:latin typeface="Comic Sans MS" pitchFamily="66" charset="0"/>
              </a:rPr>
              <a:t>world famous Chateaux Frontenac overlooks the St. Lawrence River on a cliff that was once a French Fort. </a:t>
            </a:r>
            <a:endParaRPr lang="cs-CZ" sz="2000" dirty="0" smtClean="0">
              <a:latin typeface="Comic Sans MS" pitchFamily="66" charset="0"/>
            </a:endParaRPr>
          </a:p>
          <a:p>
            <a:pPr algn="just">
              <a:lnSpc>
                <a:spcPct val="150000"/>
              </a:lnSpc>
            </a:pPr>
            <a:r>
              <a:rPr lang="en-US" sz="2000" dirty="0" smtClean="0">
                <a:latin typeface="Comic Sans MS" pitchFamily="66" charset="0"/>
              </a:rPr>
              <a:t>The </a:t>
            </a:r>
            <a:r>
              <a:rPr lang="en-US" sz="2000" dirty="0">
                <a:latin typeface="Comic Sans MS" pitchFamily="66" charset="0"/>
              </a:rPr>
              <a:t>Old-City is contained in an stone wall that once protected the city from the British Navy. The City Fortress makes Quebec City one of the last walled cities in the world.</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90700"/>
            <a:ext cx="2790825"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933056"/>
            <a:ext cx="264795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3547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err="1">
                <a:solidFill>
                  <a:srgbClr val="00FF00"/>
                </a:solidFill>
                <a:latin typeface="Comic Sans MS" pitchFamily="66" charset="0"/>
              </a:rPr>
              <a:t>Lake</a:t>
            </a:r>
            <a:r>
              <a:rPr lang="cs-CZ" sz="2400" dirty="0">
                <a:solidFill>
                  <a:srgbClr val="00FF00"/>
                </a:solidFill>
                <a:latin typeface="Comic Sans MS" pitchFamily="66" charset="0"/>
              </a:rPr>
              <a:t> Louise, Alberta</a:t>
            </a:r>
          </a:p>
        </p:txBody>
      </p:sp>
      <p:sp>
        <p:nvSpPr>
          <p:cNvPr id="3" name="Zástupný symbol obsahu 2"/>
          <p:cNvSpPr>
            <a:spLocks noGrp="1"/>
          </p:cNvSpPr>
          <p:nvPr>
            <p:ph idx="1"/>
          </p:nvPr>
        </p:nvSpPr>
        <p:spPr/>
        <p:txBody>
          <a:bodyPr>
            <a:normAutofit fontScale="92500" lnSpcReduction="20000"/>
          </a:bodyPr>
          <a:lstStyle/>
          <a:p>
            <a:pPr algn="just">
              <a:lnSpc>
                <a:spcPct val="150000"/>
              </a:lnSpc>
            </a:pPr>
            <a:r>
              <a:rPr lang="en-US" sz="2000" dirty="0" smtClean="0">
                <a:latin typeface="Comic Sans MS" pitchFamily="66" charset="0"/>
              </a:rPr>
              <a:t>Deep </a:t>
            </a:r>
            <a:r>
              <a:rPr lang="en-US" sz="2000" dirty="0">
                <a:latin typeface="Comic Sans MS" pitchFamily="66" charset="0"/>
              </a:rPr>
              <a:t>in the Canadian Rockies a large turquoise lake trickles from the thousands year old glacier in the distance. </a:t>
            </a:r>
          </a:p>
          <a:p>
            <a:pPr algn="just">
              <a:lnSpc>
                <a:spcPct val="150000"/>
              </a:lnSpc>
            </a:pPr>
            <a:r>
              <a:rPr lang="cs-CZ" sz="2000" dirty="0" err="1" smtClean="0">
                <a:latin typeface="Comic Sans MS" pitchFamily="66" charset="0"/>
              </a:rPr>
              <a:t>It</a:t>
            </a:r>
            <a:r>
              <a:rPr lang="en-US" sz="2000" dirty="0" smtClean="0">
                <a:latin typeface="Comic Sans MS" pitchFamily="66" charset="0"/>
              </a:rPr>
              <a:t> </a:t>
            </a:r>
            <a:r>
              <a:rPr lang="en-US" sz="2000" dirty="0">
                <a:latin typeface="Comic Sans MS" pitchFamily="66" charset="0"/>
              </a:rPr>
              <a:t>was named after the Princess Louise Caroline Alberta (1848–1939), the fourth daughter of Queen </a:t>
            </a:r>
            <a:r>
              <a:rPr lang="en-US" sz="2000" dirty="0" smtClean="0">
                <a:latin typeface="Comic Sans MS" pitchFamily="66" charset="0"/>
              </a:rPr>
              <a:t>Victoria</a:t>
            </a:r>
            <a:r>
              <a:rPr lang="cs-CZ" sz="2000" dirty="0" smtClean="0">
                <a:latin typeface="Comic Sans MS" pitchFamily="66" charset="0"/>
              </a:rPr>
              <a:t>.</a:t>
            </a:r>
          </a:p>
          <a:p>
            <a:pPr algn="just">
              <a:lnSpc>
                <a:spcPct val="150000"/>
              </a:lnSpc>
            </a:pPr>
            <a:r>
              <a:rPr lang="en-US" sz="2000" dirty="0">
                <a:latin typeface="Comic Sans MS" pitchFamily="66" charset="0"/>
              </a:rPr>
              <a:t>Lake Louise experiences a subarctic </a:t>
            </a:r>
            <a:r>
              <a:rPr lang="en-US" sz="2000" dirty="0" smtClean="0">
                <a:latin typeface="Comic Sans MS" pitchFamily="66" charset="0"/>
              </a:rPr>
              <a:t>climate</a:t>
            </a:r>
            <a:r>
              <a:rPr lang="cs-CZ" sz="2000" dirty="0" smtClean="0">
                <a:latin typeface="Comic Sans MS" pitchFamily="66" charset="0"/>
              </a:rPr>
              <a:t>.</a:t>
            </a:r>
            <a:r>
              <a:rPr lang="en-US" sz="2000" dirty="0" smtClean="0">
                <a:latin typeface="Comic Sans MS" pitchFamily="66" charset="0"/>
              </a:rPr>
              <a:t> Annual </a:t>
            </a:r>
            <a:r>
              <a:rPr lang="en-US" sz="2000" dirty="0">
                <a:latin typeface="Comic Sans MS" pitchFamily="66" charset="0"/>
              </a:rPr>
              <a:t>snowfall averages 3.3m and winter temperatures below −50°C have been recorded. </a:t>
            </a:r>
            <a:endParaRPr lang="cs-CZ" sz="2000" dirty="0" smtClean="0">
              <a:latin typeface="Comic Sans MS" pitchFamily="66" charset="0"/>
            </a:endParaRPr>
          </a:p>
          <a:p>
            <a:pPr algn="just">
              <a:lnSpc>
                <a:spcPct val="150000"/>
              </a:lnSpc>
            </a:pPr>
            <a:r>
              <a:rPr lang="en-US" sz="2000" dirty="0" smtClean="0">
                <a:latin typeface="Comic Sans MS" pitchFamily="66" charset="0"/>
              </a:rPr>
              <a:t>Summers </a:t>
            </a:r>
            <a:r>
              <a:rPr lang="en-US" sz="2000" dirty="0">
                <a:latin typeface="Comic Sans MS" pitchFamily="66" charset="0"/>
              </a:rPr>
              <a:t>consist of frosty mornings and crisp, cool days. Snow can occur in any month of the year.</a:t>
            </a:r>
          </a:p>
          <a:p>
            <a:pPr algn="just">
              <a:lnSpc>
                <a:spcPct val="150000"/>
              </a:lnSpc>
            </a:pPr>
            <a:endParaRPr lang="en-US" sz="2000" dirty="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717" y="1691711"/>
            <a:ext cx="26003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717" y="3861048"/>
            <a:ext cx="262890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63253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err="1" smtClean="0">
                <a:solidFill>
                  <a:srgbClr val="00FF00"/>
                </a:solidFill>
                <a:latin typeface="Comic Sans MS" pitchFamily="66" charset="0"/>
              </a:rPr>
              <a:t>Banff</a:t>
            </a:r>
            <a:r>
              <a:rPr lang="cs-CZ" sz="2400" dirty="0" smtClean="0">
                <a:solidFill>
                  <a:srgbClr val="00FF00"/>
                </a:solidFill>
                <a:latin typeface="Comic Sans MS" pitchFamily="66" charset="0"/>
              </a:rPr>
              <a:t>, Alberta</a:t>
            </a:r>
            <a:endParaRPr lang="cs-CZ" sz="2400" dirty="0">
              <a:solidFill>
                <a:srgbClr val="00FF00"/>
              </a:solidFill>
              <a:latin typeface="Comic Sans MS" pitchFamily="66" charset="0"/>
            </a:endParaRPr>
          </a:p>
        </p:txBody>
      </p:sp>
      <p:sp>
        <p:nvSpPr>
          <p:cNvPr id="3" name="Zástupný symbol obsahu 2"/>
          <p:cNvSpPr>
            <a:spLocks noGrp="1"/>
          </p:cNvSpPr>
          <p:nvPr>
            <p:ph idx="1"/>
          </p:nvPr>
        </p:nvSpPr>
        <p:spPr/>
        <p:txBody>
          <a:bodyPr>
            <a:normAutofit fontScale="92500" lnSpcReduction="20000"/>
          </a:bodyPr>
          <a:lstStyle/>
          <a:p>
            <a:pPr algn="just">
              <a:lnSpc>
                <a:spcPct val="150000"/>
              </a:lnSpc>
            </a:pPr>
            <a:r>
              <a:rPr lang="en-US" sz="2000" dirty="0">
                <a:latin typeface="Comic Sans MS" pitchFamily="66" charset="0"/>
              </a:rPr>
              <a:t>Banff </a:t>
            </a:r>
            <a:r>
              <a:rPr lang="en-US" sz="2000" dirty="0" smtClean="0">
                <a:latin typeface="Comic Sans MS" pitchFamily="66" charset="0"/>
              </a:rPr>
              <a:t>is </a:t>
            </a:r>
            <a:r>
              <a:rPr lang="en-US" sz="2000" dirty="0">
                <a:latin typeface="Comic Sans MS" pitchFamily="66" charset="0"/>
              </a:rPr>
              <a:t>a town within Banff National Park in </a:t>
            </a:r>
            <a:r>
              <a:rPr lang="en-US" sz="2000" dirty="0" smtClean="0">
                <a:latin typeface="Comic Sans MS" pitchFamily="66" charset="0"/>
              </a:rPr>
              <a:t>Alberta. </a:t>
            </a:r>
            <a:r>
              <a:rPr lang="en-US" sz="2000" dirty="0">
                <a:latin typeface="Comic Sans MS" pitchFamily="66" charset="0"/>
              </a:rPr>
              <a:t>It is located in Alberta's </a:t>
            </a:r>
            <a:r>
              <a:rPr lang="en-US" sz="2000" dirty="0" smtClean="0">
                <a:latin typeface="Comic Sans MS" pitchFamily="66" charset="0"/>
              </a:rPr>
              <a:t>Rockies</a:t>
            </a:r>
            <a:r>
              <a:rPr lang="cs-CZ" sz="2000" dirty="0" smtClean="0">
                <a:latin typeface="Comic Sans MS" pitchFamily="66" charset="0"/>
              </a:rPr>
              <a:t>.</a:t>
            </a:r>
            <a:endParaRPr lang="en-US" sz="2000" dirty="0">
              <a:latin typeface="Comic Sans MS" pitchFamily="66" charset="0"/>
            </a:endParaRPr>
          </a:p>
          <a:p>
            <a:pPr algn="just">
              <a:lnSpc>
                <a:spcPct val="150000"/>
              </a:lnSpc>
            </a:pPr>
            <a:r>
              <a:rPr lang="en-US" sz="2000" dirty="0" smtClean="0">
                <a:latin typeface="Comic Sans MS" pitchFamily="66" charset="0"/>
              </a:rPr>
              <a:t>Banff </a:t>
            </a:r>
            <a:r>
              <a:rPr lang="en-US" sz="2000" dirty="0">
                <a:latin typeface="Comic Sans MS" pitchFamily="66" charset="0"/>
              </a:rPr>
              <a:t>is a resort town and one of Canada's most popular tourist destinations, known for its mountainous surroundings and hot springs. </a:t>
            </a:r>
            <a:endParaRPr lang="cs-CZ" sz="2000" dirty="0" smtClean="0">
              <a:latin typeface="Comic Sans MS" pitchFamily="66" charset="0"/>
            </a:endParaRPr>
          </a:p>
          <a:p>
            <a:pPr algn="just">
              <a:lnSpc>
                <a:spcPct val="150000"/>
              </a:lnSpc>
            </a:pPr>
            <a:r>
              <a:rPr lang="en-US" sz="2000" dirty="0" smtClean="0">
                <a:latin typeface="Comic Sans MS" pitchFamily="66" charset="0"/>
              </a:rPr>
              <a:t>It </a:t>
            </a:r>
            <a:r>
              <a:rPr lang="en-US" sz="2000" dirty="0">
                <a:latin typeface="Comic Sans MS" pitchFamily="66" charset="0"/>
              </a:rPr>
              <a:t>is a destination for outdoor sports and features extensive hiking, biking, scrambling and skiing areas within the area. Sunshine Village, Ski </a:t>
            </a:r>
            <a:r>
              <a:rPr lang="en-US" sz="2000" dirty="0" err="1">
                <a:latin typeface="Comic Sans MS" pitchFamily="66" charset="0"/>
              </a:rPr>
              <a:t>Norquay</a:t>
            </a:r>
            <a:r>
              <a:rPr lang="en-US" sz="2000" dirty="0">
                <a:latin typeface="Comic Sans MS" pitchFamily="66" charset="0"/>
              </a:rPr>
              <a:t> and Lake Louise Mountain Resort are the three nearby ski resorts located within the national park.</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72816"/>
            <a:ext cx="2664296"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933056"/>
            <a:ext cx="2664296"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6325372"/>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729</Words>
  <Application>Microsoft Office PowerPoint</Application>
  <PresentationFormat>Prezentácia na obrazovke (4:3)</PresentationFormat>
  <Paragraphs>62</Paragraphs>
  <Slides>9</Slides>
  <Notes>0</Notes>
  <HiddenSlides>0</HiddenSlides>
  <MMClips>0</MMClips>
  <ScaleCrop>false</ScaleCrop>
  <HeadingPairs>
    <vt:vector size="4" baseType="variant">
      <vt:variant>
        <vt:lpstr>Motív</vt:lpstr>
      </vt:variant>
      <vt:variant>
        <vt:i4>1</vt:i4>
      </vt:variant>
      <vt:variant>
        <vt:lpstr>Nadpisy snímok</vt:lpstr>
      </vt:variant>
      <vt:variant>
        <vt:i4>9</vt:i4>
      </vt:variant>
    </vt:vector>
  </HeadingPairs>
  <TitlesOfParts>
    <vt:vector size="10" baseType="lpstr">
      <vt:lpstr>Motív Office</vt:lpstr>
      <vt:lpstr>Prezentácia programu PowerPoint</vt:lpstr>
      <vt:lpstr>Famous places in Canada</vt:lpstr>
      <vt:lpstr>Ottawa, Ontario</vt:lpstr>
      <vt:lpstr>Kelowna, British Columbia</vt:lpstr>
      <vt:lpstr>Vancouver, British Columbia</vt:lpstr>
      <vt:lpstr>Niagara Falls, Ontario</vt:lpstr>
      <vt:lpstr>Quebec City, Quebec</vt:lpstr>
      <vt:lpstr>Lake Louise, Alberta</vt:lpstr>
      <vt:lpstr>Banff, Alberta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14</cp:revision>
  <dcterms:created xsi:type="dcterms:W3CDTF">2012-07-09T15:49:20Z</dcterms:created>
  <dcterms:modified xsi:type="dcterms:W3CDTF">2012-08-13T18:46:51Z</dcterms:modified>
</cp:coreProperties>
</file>