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5" d="100"/>
          <a:sy n="95" d="100"/>
        </p:scale>
        <p:origin x="-66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cs-CZ"/>
          </a:p>
        </p:txBody>
      </p:sp>
      <p:sp>
        <p:nvSpPr>
          <p:cNvPr id="4" name="Zástupný symbol dátumu 3"/>
          <p:cNvSpPr>
            <a:spLocks noGrp="1"/>
          </p:cNvSpPr>
          <p:nvPr>
            <p:ph type="dt" sz="half" idx="10"/>
          </p:nvPr>
        </p:nvSpPr>
        <p:spPr/>
        <p:txBody>
          <a:bodyPr/>
          <a:lstStyle/>
          <a:p>
            <a:fld id="{96EBE6FF-2B0A-49CD-AA94-12E96B385E85}"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508E502C-A728-4181-B032-31B4F55FD13B}" type="slidenum">
              <a:rPr lang="cs-CZ" smtClean="0"/>
              <a:t>‹#›</a:t>
            </a:fld>
            <a:endParaRPr lang="cs-CZ"/>
          </a:p>
        </p:txBody>
      </p:sp>
    </p:spTree>
    <p:extLst>
      <p:ext uri="{BB962C8B-B14F-4D97-AF65-F5344CB8AC3E}">
        <p14:creationId xmlns:p14="http://schemas.microsoft.com/office/powerpoint/2010/main" val="2024518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96EBE6FF-2B0A-49CD-AA94-12E96B385E85}"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508E502C-A728-4181-B032-31B4F55FD13B}" type="slidenum">
              <a:rPr lang="cs-CZ" smtClean="0"/>
              <a:t>‹#›</a:t>
            </a:fld>
            <a:endParaRPr lang="cs-CZ"/>
          </a:p>
        </p:txBody>
      </p:sp>
    </p:spTree>
    <p:extLst>
      <p:ext uri="{BB962C8B-B14F-4D97-AF65-F5344CB8AC3E}">
        <p14:creationId xmlns:p14="http://schemas.microsoft.com/office/powerpoint/2010/main" val="3312567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cs-CZ"/>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96EBE6FF-2B0A-49CD-AA94-12E96B385E85}"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508E502C-A728-4181-B032-31B4F55FD13B}" type="slidenum">
              <a:rPr lang="cs-CZ" smtClean="0"/>
              <a:t>‹#›</a:t>
            </a:fld>
            <a:endParaRPr lang="cs-CZ"/>
          </a:p>
        </p:txBody>
      </p:sp>
    </p:spTree>
    <p:extLst>
      <p:ext uri="{BB962C8B-B14F-4D97-AF65-F5344CB8AC3E}">
        <p14:creationId xmlns:p14="http://schemas.microsoft.com/office/powerpoint/2010/main" val="1828507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96EBE6FF-2B0A-49CD-AA94-12E96B385E85}"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508E502C-A728-4181-B032-31B4F55FD13B}" type="slidenum">
              <a:rPr lang="cs-CZ" smtClean="0"/>
              <a:t>‹#›</a:t>
            </a:fld>
            <a:endParaRPr lang="cs-CZ"/>
          </a:p>
        </p:txBody>
      </p:sp>
    </p:spTree>
    <p:extLst>
      <p:ext uri="{BB962C8B-B14F-4D97-AF65-F5344CB8AC3E}">
        <p14:creationId xmlns:p14="http://schemas.microsoft.com/office/powerpoint/2010/main" val="2920831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cs-CZ"/>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96EBE6FF-2B0A-49CD-AA94-12E96B385E85}"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508E502C-A728-4181-B032-31B4F55FD13B}" type="slidenum">
              <a:rPr lang="cs-CZ" smtClean="0"/>
              <a:t>‹#›</a:t>
            </a:fld>
            <a:endParaRPr lang="cs-CZ"/>
          </a:p>
        </p:txBody>
      </p:sp>
    </p:spTree>
    <p:extLst>
      <p:ext uri="{BB962C8B-B14F-4D97-AF65-F5344CB8AC3E}">
        <p14:creationId xmlns:p14="http://schemas.microsoft.com/office/powerpoint/2010/main" val="842910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dátumu 4"/>
          <p:cNvSpPr>
            <a:spLocks noGrp="1"/>
          </p:cNvSpPr>
          <p:nvPr>
            <p:ph type="dt" sz="half" idx="10"/>
          </p:nvPr>
        </p:nvSpPr>
        <p:spPr/>
        <p:txBody>
          <a:bodyPr/>
          <a:lstStyle/>
          <a:p>
            <a:fld id="{96EBE6FF-2B0A-49CD-AA94-12E96B385E85}"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508E502C-A728-4181-B032-31B4F55FD13B}" type="slidenum">
              <a:rPr lang="cs-CZ" smtClean="0"/>
              <a:t>‹#›</a:t>
            </a:fld>
            <a:endParaRPr lang="cs-CZ"/>
          </a:p>
        </p:txBody>
      </p:sp>
    </p:spTree>
    <p:extLst>
      <p:ext uri="{BB962C8B-B14F-4D97-AF65-F5344CB8AC3E}">
        <p14:creationId xmlns:p14="http://schemas.microsoft.com/office/powerpoint/2010/main" val="3215799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cs-CZ"/>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7" name="Zástupný symbol dátumu 6"/>
          <p:cNvSpPr>
            <a:spLocks noGrp="1"/>
          </p:cNvSpPr>
          <p:nvPr>
            <p:ph type="dt" sz="half" idx="10"/>
          </p:nvPr>
        </p:nvSpPr>
        <p:spPr/>
        <p:txBody>
          <a:bodyPr/>
          <a:lstStyle/>
          <a:p>
            <a:fld id="{96EBE6FF-2B0A-49CD-AA94-12E96B385E85}" type="datetimeFigureOut">
              <a:rPr lang="cs-CZ" smtClean="0"/>
              <a:t>13.8.2012</a:t>
            </a:fld>
            <a:endParaRPr lang="cs-CZ"/>
          </a:p>
        </p:txBody>
      </p:sp>
      <p:sp>
        <p:nvSpPr>
          <p:cNvPr id="8" name="Zástupný symbol päty 7"/>
          <p:cNvSpPr>
            <a:spLocks noGrp="1"/>
          </p:cNvSpPr>
          <p:nvPr>
            <p:ph type="ftr" sz="quarter" idx="11"/>
          </p:nvPr>
        </p:nvSpPr>
        <p:spPr/>
        <p:txBody>
          <a:bodyPr/>
          <a:lstStyle/>
          <a:p>
            <a:endParaRPr lang="cs-CZ"/>
          </a:p>
        </p:txBody>
      </p:sp>
      <p:sp>
        <p:nvSpPr>
          <p:cNvPr id="9" name="Zástupný symbol čísla snímky 8"/>
          <p:cNvSpPr>
            <a:spLocks noGrp="1"/>
          </p:cNvSpPr>
          <p:nvPr>
            <p:ph type="sldNum" sz="quarter" idx="12"/>
          </p:nvPr>
        </p:nvSpPr>
        <p:spPr/>
        <p:txBody>
          <a:bodyPr/>
          <a:lstStyle/>
          <a:p>
            <a:fld id="{508E502C-A728-4181-B032-31B4F55FD13B}" type="slidenum">
              <a:rPr lang="cs-CZ" smtClean="0"/>
              <a:t>‹#›</a:t>
            </a:fld>
            <a:endParaRPr lang="cs-CZ"/>
          </a:p>
        </p:txBody>
      </p:sp>
    </p:spTree>
    <p:extLst>
      <p:ext uri="{BB962C8B-B14F-4D97-AF65-F5344CB8AC3E}">
        <p14:creationId xmlns:p14="http://schemas.microsoft.com/office/powerpoint/2010/main" val="3639950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dátumu 2"/>
          <p:cNvSpPr>
            <a:spLocks noGrp="1"/>
          </p:cNvSpPr>
          <p:nvPr>
            <p:ph type="dt" sz="half" idx="10"/>
          </p:nvPr>
        </p:nvSpPr>
        <p:spPr/>
        <p:txBody>
          <a:bodyPr/>
          <a:lstStyle/>
          <a:p>
            <a:fld id="{96EBE6FF-2B0A-49CD-AA94-12E96B385E85}" type="datetimeFigureOut">
              <a:rPr lang="cs-CZ" smtClean="0"/>
              <a:t>13.8.2012</a:t>
            </a:fld>
            <a:endParaRPr lang="cs-CZ"/>
          </a:p>
        </p:txBody>
      </p:sp>
      <p:sp>
        <p:nvSpPr>
          <p:cNvPr id="4" name="Zástupný symbol päty 3"/>
          <p:cNvSpPr>
            <a:spLocks noGrp="1"/>
          </p:cNvSpPr>
          <p:nvPr>
            <p:ph type="ftr" sz="quarter" idx="11"/>
          </p:nvPr>
        </p:nvSpPr>
        <p:spPr/>
        <p:txBody>
          <a:bodyPr/>
          <a:lstStyle/>
          <a:p>
            <a:endParaRPr lang="cs-CZ"/>
          </a:p>
        </p:txBody>
      </p:sp>
      <p:sp>
        <p:nvSpPr>
          <p:cNvPr id="5" name="Zástupný symbol čísla snímky 4"/>
          <p:cNvSpPr>
            <a:spLocks noGrp="1"/>
          </p:cNvSpPr>
          <p:nvPr>
            <p:ph type="sldNum" sz="quarter" idx="12"/>
          </p:nvPr>
        </p:nvSpPr>
        <p:spPr/>
        <p:txBody>
          <a:bodyPr/>
          <a:lstStyle/>
          <a:p>
            <a:fld id="{508E502C-A728-4181-B032-31B4F55FD13B}" type="slidenum">
              <a:rPr lang="cs-CZ" smtClean="0"/>
              <a:t>‹#›</a:t>
            </a:fld>
            <a:endParaRPr lang="cs-CZ"/>
          </a:p>
        </p:txBody>
      </p:sp>
    </p:spTree>
    <p:extLst>
      <p:ext uri="{BB962C8B-B14F-4D97-AF65-F5344CB8AC3E}">
        <p14:creationId xmlns:p14="http://schemas.microsoft.com/office/powerpoint/2010/main" val="2110366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96EBE6FF-2B0A-49CD-AA94-12E96B385E85}" type="datetimeFigureOut">
              <a:rPr lang="cs-CZ" smtClean="0"/>
              <a:t>13.8.2012</a:t>
            </a:fld>
            <a:endParaRPr lang="cs-CZ"/>
          </a:p>
        </p:txBody>
      </p:sp>
      <p:sp>
        <p:nvSpPr>
          <p:cNvPr id="3" name="Zástupný symbol päty 2"/>
          <p:cNvSpPr>
            <a:spLocks noGrp="1"/>
          </p:cNvSpPr>
          <p:nvPr>
            <p:ph type="ftr" sz="quarter" idx="11"/>
          </p:nvPr>
        </p:nvSpPr>
        <p:spPr/>
        <p:txBody>
          <a:bodyPr/>
          <a:lstStyle/>
          <a:p>
            <a:endParaRPr lang="cs-CZ"/>
          </a:p>
        </p:txBody>
      </p:sp>
      <p:sp>
        <p:nvSpPr>
          <p:cNvPr id="4" name="Zástupný symbol čísla snímky 3"/>
          <p:cNvSpPr>
            <a:spLocks noGrp="1"/>
          </p:cNvSpPr>
          <p:nvPr>
            <p:ph type="sldNum" sz="quarter" idx="12"/>
          </p:nvPr>
        </p:nvSpPr>
        <p:spPr/>
        <p:txBody>
          <a:bodyPr/>
          <a:lstStyle/>
          <a:p>
            <a:fld id="{508E502C-A728-4181-B032-31B4F55FD13B}" type="slidenum">
              <a:rPr lang="cs-CZ" smtClean="0"/>
              <a:t>‹#›</a:t>
            </a:fld>
            <a:endParaRPr lang="cs-CZ"/>
          </a:p>
        </p:txBody>
      </p:sp>
    </p:spTree>
    <p:extLst>
      <p:ext uri="{BB962C8B-B14F-4D97-AF65-F5344CB8AC3E}">
        <p14:creationId xmlns:p14="http://schemas.microsoft.com/office/powerpoint/2010/main" val="3709906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cs-CZ"/>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96EBE6FF-2B0A-49CD-AA94-12E96B385E85}"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508E502C-A728-4181-B032-31B4F55FD13B}" type="slidenum">
              <a:rPr lang="cs-CZ" smtClean="0"/>
              <a:t>‹#›</a:t>
            </a:fld>
            <a:endParaRPr lang="cs-CZ"/>
          </a:p>
        </p:txBody>
      </p:sp>
    </p:spTree>
    <p:extLst>
      <p:ext uri="{BB962C8B-B14F-4D97-AF65-F5344CB8AC3E}">
        <p14:creationId xmlns:p14="http://schemas.microsoft.com/office/powerpoint/2010/main" val="2924649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cs-CZ"/>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96EBE6FF-2B0A-49CD-AA94-12E96B385E85}"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508E502C-A728-4181-B032-31B4F55FD13B}" type="slidenum">
              <a:rPr lang="cs-CZ" smtClean="0"/>
              <a:t>‹#›</a:t>
            </a:fld>
            <a:endParaRPr lang="cs-CZ"/>
          </a:p>
        </p:txBody>
      </p:sp>
    </p:spTree>
    <p:extLst>
      <p:ext uri="{BB962C8B-B14F-4D97-AF65-F5344CB8AC3E}">
        <p14:creationId xmlns:p14="http://schemas.microsoft.com/office/powerpoint/2010/main" val="3291593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Upravte štýly predlohy textu</a:t>
            </a:r>
            <a:endParaRPr lang="cs-CZ"/>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EBE6FF-2B0A-49CD-AA94-12E96B385E85}" type="datetimeFigureOut">
              <a:rPr lang="cs-CZ" smtClean="0"/>
              <a:t>13.8.2012</a:t>
            </a:fld>
            <a:endParaRPr lang="cs-CZ"/>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8E502C-A728-4181-B032-31B4F55FD13B}" type="slidenum">
              <a:rPr lang="cs-CZ" smtClean="0"/>
              <a:t>‹#›</a:t>
            </a:fld>
            <a:endParaRPr lang="cs-CZ"/>
          </a:p>
        </p:txBody>
      </p:sp>
    </p:spTree>
    <p:extLst>
      <p:ext uri="{BB962C8B-B14F-4D97-AF65-F5344CB8AC3E}">
        <p14:creationId xmlns:p14="http://schemas.microsoft.com/office/powerpoint/2010/main" val="14700973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unghaggis.com/category/hapa-culture/" TargetMode="External"/><Relationship Id="rId2" Type="http://schemas.openxmlformats.org/officeDocument/2006/relationships/hyperlink" Target="http://www.rampantscotland.com/know/blknow12.htm" TargetMode="Externa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kola.amoskadan.cz/s_aj/esc/UK/uk-holidays.htm" TargetMode="External"/><Relationship Id="rId4" Type="http://schemas.openxmlformats.org/officeDocument/2006/relationships/hyperlink" Target="http://www.clandonaldgatherings.com/?p=1051"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886366389"/>
              </p:ext>
            </p:extLst>
          </p:nvPr>
        </p:nvGraphicFramePr>
        <p:xfrm>
          <a:off x="1666875" y="260350"/>
          <a:ext cx="5756275" cy="1097280"/>
        </p:xfrm>
        <a:graphic>
          <a:graphicData uri="http://schemas.openxmlformats.org/drawingml/2006/table">
            <a:tbl>
              <a:tblPr firstRow="1" firstCol="1" lastRow="1" lastCol="1" bandRow="1" bandCol="1"/>
              <a:tblGrid>
                <a:gridCol w="5756275"/>
              </a:tblGrid>
              <a:tr h="10969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1"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Soukromá Obchodní Akademie, spol. s.r.o.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Svatováclavská 1404, 438 01 Žatec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tel.: 415 726 003, fax: 415 726 003,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e-mail: soa@soazatec.cz, www.soazatec.cz</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endParaRPr>
                    </a:p>
                  </a:txBody>
                  <a:tcPr marL="68572" marR="685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04" name="Rectangle 3"/>
          <p:cNvSpPr>
            <a:spLocks noChangeArrowheads="1"/>
          </p:cNvSpPr>
          <p:nvPr/>
        </p:nvSpPr>
        <p:spPr bwMode="auto">
          <a:xfrm>
            <a:off x="1655763" y="3322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cs-CZ">
              <a:solidFill>
                <a:srgbClr val="000000"/>
              </a:solidFill>
            </a:endParaRPr>
          </a:p>
        </p:txBody>
      </p:sp>
      <p:sp>
        <p:nvSpPr>
          <p:cNvPr id="4105" name="Rectangle 4"/>
          <p:cNvSpPr>
            <a:spLocks noChangeArrowheads="1"/>
          </p:cNvSpPr>
          <p:nvPr/>
        </p:nvSpPr>
        <p:spPr bwMode="auto">
          <a:xfrm>
            <a:off x="1655763" y="37798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tabLst>
                <a:tab pos="1343025" algn="r"/>
              </a:tabLst>
            </a:pPr>
            <a:r>
              <a:rPr lang="de-DE" sz="1100">
                <a:solidFill>
                  <a:srgbClr val="000000"/>
                </a:solidFill>
                <a:latin typeface="MetaBookCE-Roman" charset="-18"/>
                <a:cs typeface="Times New Roman" pitchFamily="18" charset="0"/>
              </a:rPr>
              <a:t>	</a:t>
            </a:r>
            <a:endParaRPr lang="de-DE">
              <a:solidFill>
                <a:srgbClr val="00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592137612"/>
              </p:ext>
            </p:extLst>
          </p:nvPr>
        </p:nvGraphicFramePr>
        <p:xfrm>
          <a:off x="1684338" y="1628775"/>
          <a:ext cx="5767388" cy="8259475"/>
        </p:xfrm>
        <a:graphic>
          <a:graphicData uri="http://schemas.openxmlformats.org/drawingml/2006/table">
            <a:tbl>
              <a:tblPr firstRow="1" firstCol="1" bandRow="1"/>
              <a:tblGrid>
                <a:gridCol w="2883694"/>
                <a:gridCol w="2883694"/>
              </a:tblGrid>
              <a:tr h="385579">
                <a:tc>
                  <a:txBody>
                    <a:bodyPr/>
                    <a:lstStyle/>
                    <a:p>
                      <a:pPr indent="449580">
                        <a:lnSpc>
                          <a:spcPct val="115000"/>
                        </a:lnSpc>
                        <a:spcAft>
                          <a:spcPts val="0"/>
                        </a:spcAft>
                      </a:pPr>
                      <a:r>
                        <a:rPr lang="cs-CZ" sz="1100" b="1" dirty="0">
                          <a:effectLst/>
                          <a:latin typeface="Comic Sans MS"/>
                          <a:ea typeface="Calibri"/>
                          <a:cs typeface="Times New Roman"/>
                        </a:rPr>
                        <a:t>DIGITÁLNÍ UČEBNÍ MATERIÁL</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b="1">
                          <a:effectLst/>
                          <a:latin typeface="Comic Sans MS"/>
                          <a:ea typeface="Calibri"/>
                          <a:cs typeface="Times New Roman"/>
                        </a:rPr>
                        <a:t>TÉMATICKÁ OBLAST – </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ANGLICKÁ GRAMATIKA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Název předmětu nebo činnosti</a:t>
                      </a:r>
                      <a:endParaRPr lang="cs-CZ" sz="1100">
                        <a:effectLst/>
                        <a:latin typeface="Calibri"/>
                        <a:ea typeface="Calibri"/>
                        <a:cs typeface="Times New Roman"/>
                      </a:endParaRPr>
                    </a:p>
                    <a:p>
                      <a:pPr>
                        <a:lnSpc>
                          <a:spcPct val="115000"/>
                        </a:lnSpc>
                        <a:spcAft>
                          <a:spcPts val="0"/>
                        </a:spcAft>
                        <a:tabLst>
                          <a:tab pos="647700" algn="l"/>
                        </a:tabLs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Anglický </a:t>
                      </a:r>
                      <a:r>
                        <a:rPr lang="cs-CZ" sz="1100" i="1" dirty="0">
                          <a:effectLst/>
                          <a:latin typeface="Comic Sans MS" pitchFamily="66" charset="0"/>
                          <a:ea typeface="Calibri"/>
                          <a:cs typeface="Times New Roman"/>
                        </a:rPr>
                        <a:t>jazyk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Jméno, příjmení, titul autora</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pitchFamily="66" charset="0"/>
                          <a:ea typeface="Calibri"/>
                          <a:cs typeface="Times New Roman"/>
                        </a:rPr>
                        <a:t> </a:t>
                      </a:r>
                      <a:r>
                        <a:rPr lang="cs-CZ" sz="1100" i="1" dirty="0" smtClean="0">
                          <a:effectLst/>
                          <a:latin typeface="Comic Sans MS" pitchFamily="66" charset="0"/>
                          <a:ea typeface="Calibri"/>
                          <a:cs typeface="Times New Roman"/>
                        </a:rPr>
                        <a:t>Marcela Tichotová, Mgr.</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a:effectLst/>
                          <a:latin typeface="Comic Sans MS"/>
                          <a:ea typeface="Calibri"/>
                          <a:cs typeface="Times New Roman"/>
                        </a:rPr>
                        <a:t>Název práce</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dirty="0" err="1" smtClean="0">
                          <a:effectLst/>
                          <a:latin typeface="Comic Sans MS" pitchFamily="66" charset="0"/>
                          <a:ea typeface="Calibri"/>
                          <a:cs typeface="Times New Roman"/>
                        </a:rPr>
                        <a:t>Hogmanay</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dirty="0">
                          <a:effectLst/>
                          <a:latin typeface="Comic Sans MS"/>
                          <a:ea typeface="Calibri"/>
                          <a:cs typeface="Times New Roman"/>
                        </a:rPr>
                        <a:t>Stupeň a typ vzdělávání</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Středoškolské</a:t>
                      </a:r>
                      <a:r>
                        <a:rPr lang="cs-CZ" sz="1100" i="1" baseline="0" dirty="0" smtClean="0">
                          <a:effectLst/>
                          <a:latin typeface="Comic Sans MS" pitchFamily="66" charset="0"/>
                          <a:ea typeface="Calibri"/>
                          <a:cs typeface="Times New Roman"/>
                        </a:rPr>
                        <a:t> vzdělávání</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dirty="0">
                          <a:effectLst/>
                          <a:latin typeface="Comic Sans MS"/>
                          <a:ea typeface="Calibri"/>
                          <a:cs typeface="Times New Roman"/>
                        </a:rPr>
                        <a:t>Pracovní skupina – třída</a:t>
                      </a:r>
                      <a:endParaRPr lang="cs-CZ" sz="1100" dirty="0">
                        <a:effectLst/>
                        <a:latin typeface="Calibri"/>
                        <a:ea typeface="Calibri"/>
                        <a:cs typeface="Times New Roman"/>
                      </a:endParaRPr>
                    </a:p>
                    <a:p>
                      <a:pPr>
                        <a:lnSpc>
                          <a:spcPct val="115000"/>
                        </a:lnSpc>
                        <a:spcAft>
                          <a:spcPts val="0"/>
                        </a:spcAft>
                      </a:pPr>
                      <a:r>
                        <a:rPr lang="cs-CZ" sz="1100" b="1" dirty="0">
                          <a:effectLst/>
                          <a:latin typeface="Comic Sans MS"/>
                          <a:ea typeface="Calibri"/>
                          <a:cs typeface="Times New Roman"/>
                        </a:rPr>
                        <a:t> </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smtClean="0">
                          <a:effectLst/>
                          <a:latin typeface="Comic Sans MS" pitchFamily="66" charset="0"/>
                          <a:ea typeface="Calibri"/>
                          <a:cs typeface="Times New Roman"/>
                        </a:rPr>
                        <a:t>2. </a:t>
                      </a:r>
                      <a:r>
                        <a:rPr lang="cs-CZ" sz="1100" i="1" dirty="0">
                          <a:effectLst/>
                          <a:latin typeface="Comic Sans MS" pitchFamily="66" charset="0"/>
                          <a:ea typeface="Calibri"/>
                          <a:cs typeface="Times New Roman"/>
                        </a:rPr>
                        <a:t>ročník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316">
                <a:tc>
                  <a:txBody>
                    <a:bodyPr/>
                    <a:lstStyle/>
                    <a:p>
                      <a:pPr>
                        <a:lnSpc>
                          <a:spcPct val="115000"/>
                        </a:lnSpc>
                        <a:spcAft>
                          <a:spcPts val="0"/>
                        </a:spcAft>
                      </a:pPr>
                      <a:r>
                        <a:rPr lang="cs-CZ" sz="1100" b="1">
                          <a:effectLst/>
                          <a:latin typeface="Comic Sans MS"/>
                          <a:ea typeface="Calibri"/>
                          <a:cs typeface="Times New Roman"/>
                        </a:rPr>
                        <a:t>Očekávaný výstup</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Aplikace poznatků z reálií anglicky hovořících zemí</a:t>
                      </a:r>
                      <a:r>
                        <a:rPr lang="cs-CZ" sz="1100" i="1" dirty="0">
                          <a:effectLst/>
                          <a:latin typeface="Comic Sans MS" pitchFamily="66" charset="0"/>
                          <a:ea typeface="Calibri"/>
                          <a:cs typeface="Times New Roman"/>
                        </a:rPr>
                        <a:t> </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8">
                <a:tc>
                  <a:txBody>
                    <a:bodyPr/>
                    <a:lstStyle/>
                    <a:p>
                      <a:pPr>
                        <a:lnSpc>
                          <a:spcPct val="115000"/>
                        </a:lnSpc>
                        <a:spcAft>
                          <a:spcPts val="0"/>
                        </a:spcAft>
                      </a:pPr>
                      <a:r>
                        <a:rPr lang="cs-CZ" sz="1100" b="1">
                          <a:effectLst/>
                          <a:latin typeface="Comic Sans MS"/>
                          <a:ea typeface="Calibri"/>
                          <a:cs typeface="Times New Roman"/>
                        </a:rPr>
                        <a:t>Použité programové vybavení</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Powerpoint</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Použitá studijní literatura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100" dirty="0" smtClean="0">
                          <a:effectLst/>
                          <a:latin typeface="Comic Sans MS" pitchFamily="66" charset="0"/>
                          <a:ea typeface="Calibri"/>
                          <a:cs typeface="Times New Roman"/>
                        </a:rPr>
                        <a:t>Festivals and Special Days in Britain, Scholastic 2000.</a:t>
                      </a:r>
                    </a:p>
                    <a:p>
                      <a:pPr>
                        <a:lnSpc>
                          <a:spcPct val="115000"/>
                        </a:lnSpc>
                        <a:spcAft>
                          <a:spcPts val="0"/>
                        </a:spcAft>
                      </a:pPr>
                      <a:r>
                        <a:rPr lang="en-US" sz="1100" dirty="0" smtClean="0">
                          <a:effectLst/>
                          <a:latin typeface="Comic Sans MS" pitchFamily="66" charset="0"/>
                          <a:ea typeface="Calibri"/>
                          <a:cs typeface="Times New Roman"/>
                        </a:rPr>
                        <a:t>Customs and Lifestyle in UK and </a:t>
                      </a:r>
                      <a:r>
                        <a:rPr lang="en-US" sz="1100" dirty="0" err="1" smtClean="0">
                          <a:effectLst/>
                          <a:latin typeface="Comic Sans MS" pitchFamily="66" charset="0"/>
                          <a:ea typeface="Calibri"/>
                          <a:cs typeface="Times New Roman"/>
                        </a:rPr>
                        <a:t>Ireand</a:t>
                      </a:r>
                      <a:r>
                        <a:rPr lang="en-US" sz="1100" smtClean="0">
                          <a:effectLst/>
                          <a:latin typeface="Comic Sans MS" pitchFamily="66" charset="0"/>
                          <a:ea typeface="Calibri"/>
                          <a:cs typeface="Times New Roman"/>
                        </a:rPr>
                        <a:t>, Scholastic 2005.</a:t>
                      </a:r>
                    </a:p>
                    <a:p>
                      <a:pPr>
                        <a:lnSpc>
                          <a:spcPct val="115000"/>
                        </a:lnSpc>
                        <a:spcAft>
                          <a:spcPts val="0"/>
                        </a:spcAft>
                      </a:pP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695">
                <a:tc>
                  <a:txBody>
                    <a:bodyPr/>
                    <a:lstStyle/>
                    <a:p>
                      <a:pPr>
                        <a:lnSpc>
                          <a:spcPct val="115000"/>
                        </a:lnSpc>
                        <a:spcAft>
                          <a:spcPts val="0"/>
                        </a:spcAft>
                      </a:pPr>
                      <a:r>
                        <a:rPr lang="cs-CZ" sz="1100" b="1">
                          <a:effectLst/>
                          <a:latin typeface="Comic Sans MS"/>
                          <a:ea typeface="Calibri"/>
                          <a:cs typeface="Times New Roman"/>
                        </a:rPr>
                        <a:t>Použité nebo doporučené WWW stránky</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a:ea typeface="Calibri"/>
                          <a:cs typeface="Times New Roman"/>
                        </a:rPr>
                        <a:t> </a:t>
                      </a:r>
                      <a:endParaRPr lang="cs-CZ" sz="1100" dirty="0" smtClean="0">
                        <a:effectLst/>
                        <a:latin typeface="+mn-lt"/>
                        <a:ea typeface="Calibri"/>
                        <a:cs typeface="Times New Roman"/>
                      </a:endParaRPr>
                    </a:p>
                    <a:p>
                      <a:pPr>
                        <a:lnSpc>
                          <a:spcPct val="115000"/>
                        </a:lnSpc>
                        <a:spcAft>
                          <a:spcPts val="0"/>
                        </a:spcAft>
                      </a:pPr>
                      <a:r>
                        <a:rPr lang="cs-CZ" sz="1100" dirty="0" smtClean="0">
                          <a:effectLst/>
                          <a:latin typeface="+mn-lt"/>
                          <a:ea typeface="Calibri"/>
                          <a:cs typeface="Times New Roman"/>
                          <a:hlinkClick r:id="rId2"/>
                        </a:rPr>
                        <a:t>http://www.rampantscotland.com/</a:t>
                      </a:r>
                      <a:r>
                        <a:rPr lang="cs-CZ" sz="1100" dirty="0" err="1" smtClean="0">
                          <a:effectLst/>
                          <a:latin typeface="+mn-lt"/>
                          <a:ea typeface="Calibri"/>
                          <a:cs typeface="Times New Roman"/>
                          <a:hlinkClick r:id="rId2"/>
                        </a:rPr>
                        <a:t>know</a:t>
                      </a:r>
                      <a:r>
                        <a:rPr lang="cs-CZ" sz="1100" dirty="0" smtClean="0">
                          <a:effectLst/>
                          <a:latin typeface="+mn-lt"/>
                          <a:ea typeface="Calibri"/>
                          <a:cs typeface="Times New Roman"/>
                          <a:hlinkClick r:id="rId2"/>
                        </a:rPr>
                        <a:t>/blknow12.htm</a:t>
                      </a:r>
                      <a:r>
                        <a:rPr lang="cs-CZ" sz="1100" dirty="0" smtClean="0">
                          <a:effectLst/>
                          <a:latin typeface="+mn-lt"/>
                          <a:ea typeface="Calibri"/>
                          <a:cs typeface="Times New Roman"/>
                        </a:rPr>
                        <a:t>, http://www.contexttravel.com/blog/</a:t>
                      </a:r>
                      <a:r>
                        <a:rPr lang="cs-CZ" sz="1100" dirty="0" err="1" smtClean="0">
                          <a:effectLst/>
                          <a:latin typeface="+mn-lt"/>
                          <a:ea typeface="Calibri"/>
                          <a:cs typeface="Times New Roman"/>
                        </a:rPr>
                        <a:t>edinburgh-anticipates-hogmanay</a:t>
                      </a:r>
                      <a:r>
                        <a:rPr lang="cs-CZ" sz="1100" dirty="0" smtClean="0">
                          <a:effectLst/>
                          <a:latin typeface="+mn-lt"/>
                          <a:ea typeface="Calibri"/>
                          <a:cs typeface="Times New Roman"/>
                        </a:rPr>
                        <a:t>/, http://blog.eogn.com/</a:t>
                      </a:r>
                      <a:r>
                        <a:rPr lang="cs-CZ" sz="1100" dirty="0" err="1" smtClean="0">
                          <a:effectLst/>
                          <a:latin typeface="+mn-lt"/>
                          <a:ea typeface="Calibri"/>
                          <a:cs typeface="Times New Roman"/>
                        </a:rPr>
                        <a:t>eastmans_online_genealogy</a:t>
                      </a:r>
                      <a:r>
                        <a:rPr lang="cs-CZ" sz="1100" dirty="0" smtClean="0">
                          <a:effectLst/>
                          <a:latin typeface="+mn-lt"/>
                          <a:ea typeface="Calibri"/>
                          <a:cs typeface="Times New Roman"/>
                        </a:rPr>
                        <a:t>/2011/12/the-origins-of-auld-lang-syne.html, </a:t>
                      </a:r>
                      <a:r>
                        <a:rPr lang="cs-CZ" sz="1100" dirty="0" smtClean="0">
                          <a:effectLst/>
                          <a:latin typeface="+mn-lt"/>
                          <a:ea typeface="Calibri"/>
                          <a:cs typeface="Times New Roman"/>
                          <a:hlinkClick r:id="rId3"/>
                        </a:rPr>
                        <a:t>http://www.gunghaggis.com/</a:t>
                      </a:r>
                      <a:r>
                        <a:rPr lang="cs-CZ" sz="1100" dirty="0" err="1" smtClean="0">
                          <a:effectLst/>
                          <a:latin typeface="+mn-lt"/>
                          <a:ea typeface="Calibri"/>
                          <a:cs typeface="Times New Roman"/>
                          <a:hlinkClick r:id="rId3"/>
                        </a:rPr>
                        <a:t>category</a:t>
                      </a:r>
                      <a:r>
                        <a:rPr lang="cs-CZ" sz="1100" dirty="0" smtClean="0">
                          <a:effectLst/>
                          <a:latin typeface="+mn-lt"/>
                          <a:ea typeface="Calibri"/>
                          <a:cs typeface="Times New Roman"/>
                          <a:hlinkClick r:id="rId3"/>
                        </a:rPr>
                        <a:t>/</a:t>
                      </a:r>
                      <a:r>
                        <a:rPr lang="cs-CZ" sz="1100" dirty="0" err="1" smtClean="0">
                          <a:effectLst/>
                          <a:latin typeface="+mn-lt"/>
                          <a:ea typeface="Calibri"/>
                          <a:cs typeface="Times New Roman"/>
                          <a:hlinkClick r:id="rId3"/>
                        </a:rPr>
                        <a:t>hapa-culture</a:t>
                      </a:r>
                      <a:r>
                        <a:rPr lang="cs-CZ" sz="1100" dirty="0" smtClean="0">
                          <a:effectLst/>
                          <a:latin typeface="+mn-lt"/>
                          <a:ea typeface="Calibri"/>
                          <a:cs typeface="Times New Roman"/>
                          <a:hlinkClick r:id="rId3"/>
                        </a:rPr>
                        <a:t>/</a:t>
                      </a:r>
                      <a:r>
                        <a:rPr lang="cs-CZ" sz="1100" dirty="0" smtClean="0">
                          <a:effectLst/>
                          <a:latin typeface="+mn-lt"/>
                          <a:ea typeface="Calibri"/>
                          <a:cs typeface="Times New Roman"/>
                        </a:rPr>
                        <a:t>, http://gouk.about.com/od/</a:t>
                      </a:r>
                      <a:r>
                        <a:rPr lang="cs-CZ" sz="1100" dirty="0" err="1" smtClean="0">
                          <a:effectLst/>
                          <a:latin typeface="+mn-lt"/>
                          <a:ea typeface="Calibri"/>
                          <a:cs typeface="Times New Roman"/>
                        </a:rPr>
                        <a:t>picturegalleries</a:t>
                      </a:r>
                      <a:r>
                        <a:rPr lang="cs-CZ" sz="1100" dirty="0" smtClean="0">
                          <a:effectLst/>
                          <a:latin typeface="+mn-lt"/>
                          <a:ea typeface="Calibri"/>
                          <a:cs typeface="Times New Roman"/>
                        </a:rPr>
                        <a:t>/</a:t>
                      </a:r>
                      <a:r>
                        <a:rPr lang="cs-CZ" sz="1100" dirty="0" err="1" smtClean="0">
                          <a:effectLst/>
                          <a:latin typeface="+mn-lt"/>
                          <a:ea typeface="Calibri"/>
                          <a:cs typeface="Times New Roman"/>
                        </a:rPr>
                        <a:t>ig</a:t>
                      </a:r>
                      <a:r>
                        <a:rPr lang="cs-CZ" sz="1100" dirty="0" smtClean="0">
                          <a:effectLst/>
                          <a:latin typeface="+mn-lt"/>
                          <a:ea typeface="Calibri"/>
                          <a:cs typeface="Times New Roman"/>
                        </a:rPr>
                        <a:t>/UK-</a:t>
                      </a:r>
                      <a:r>
                        <a:rPr lang="cs-CZ" sz="1100" dirty="0" err="1" smtClean="0">
                          <a:effectLst/>
                          <a:latin typeface="+mn-lt"/>
                          <a:ea typeface="Calibri"/>
                          <a:cs typeface="Times New Roman"/>
                        </a:rPr>
                        <a:t>Fire</a:t>
                      </a:r>
                      <a:r>
                        <a:rPr lang="cs-CZ" sz="1100" dirty="0" smtClean="0">
                          <a:effectLst/>
                          <a:latin typeface="+mn-lt"/>
                          <a:ea typeface="Calibri"/>
                          <a:cs typeface="Times New Roman"/>
                        </a:rPr>
                        <a:t>-</a:t>
                      </a:r>
                      <a:r>
                        <a:rPr lang="cs-CZ" sz="1100" dirty="0" err="1" smtClean="0">
                          <a:effectLst/>
                          <a:latin typeface="+mn-lt"/>
                          <a:ea typeface="Calibri"/>
                          <a:cs typeface="Times New Roman"/>
                        </a:rPr>
                        <a:t>Festivals</a:t>
                      </a:r>
                      <a:r>
                        <a:rPr lang="cs-CZ" sz="1100" dirty="0" smtClean="0">
                          <a:effectLst/>
                          <a:latin typeface="+mn-lt"/>
                          <a:ea typeface="Calibri"/>
                          <a:cs typeface="Times New Roman"/>
                        </a:rPr>
                        <a:t>/Hogmanay-Parade.htm, </a:t>
                      </a:r>
                      <a:r>
                        <a:rPr lang="cs-CZ" sz="1100" dirty="0" smtClean="0">
                          <a:effectLst/>
                          <a:latin typeface="+mn-lt"/>
                          <a:ea typeface="Calibri"/>
                          <a:cs typeface="Times New Roman"/>
                          <a:hlinkClick r:id="rId4"/>
                        </a:rPr>
                        <a:t>http://www.clandonaldgatherings.com/?p=1051</a:t>
                      </a:r>
                      <a:r>
                        <a:rPr lang="cs-CZ" sz="1100" dirty="0" smtClean="0">
                          <a:effectLst/>
                          <a:latin typeface="+mn-lt"/>
                          <a:ea typeface="Calibri"/>
                          <a:cs typeface="Times New Roman"/>
                        </a:rPr>
                        <a:t>, </a:t>
                      </a:r>
                      <a:r>
                        <a:rPr lang="cs-CZ" sz="1100" dirty="0" smtClean="0">
                          <a:effectLst/>
                          <a:latin typeface="+mn-lt"/>
                          <a:ea typeface="Calibri"/>
                          <a:cs typeface="Times New Roman"/>
                          <a:hlinkClick r:id="rId5"/>
                        </a:rPr>
                        <a:t>http://skola.amoskadan.cz/</a:t>
                      </a:r>
                      <a:r>
                        <a:rPr lang="cs-CZ" sz="1100" dirty="0" err="1" smtClean="0">
                          <a:effectLst/>
                          <a:latin typeface="+mn-lt"/>
                          <a:ea typeface="Calibri"/>
                          <a:cs typeface="Times New Roman"/>
                          <a:hlinkClick r:id="rId5"/>
                        </a:rPr>
                        <a:t>s_aj</a:t>
                      </a:r>
                      <a:r>
                        <a:rPr lang="cs-CZ" sz="1100" dirty="0" smtClean="0">
                          <a:effectLst/>
                          <a:latin typeface="+mn-lt"/>
                          <a:ea typeface="Calibri"/>
                          <a:cs typeface="Times New Roman"/>
                          <a:hlinkClick r:id="rId5"/>
                        </a:rPr>
                        <a:t>/</a:t>
                      </a:r>
                      <a:r>
                        <a:rPr lang="cs-CZ" sz="1100" dirty="0" err="1" smtClean="0">
                          <a:effectLst/>
                          <a:latin typeface="+mn-lt"/>
                          <a:ea typeface="Calibri"/>
                          <a:cs typeface="Times New Roman"/>
                          <a:hlinkClick r:id="rId5"/>
                        </a:rPr>
                        <a:t>esc</a:t>
                      </a:r>
                      <a:r>
                        <a:rPr lang="cs-CZ" sz="1100" dirty="0" smtClean="0">
                          <a:effectLst/>
                          <a:latin typeface="+mn-lt"/>
                          <a:ea typeface="Calibri"/>
                          <a:cs typeface="Times New Roman"/>
                          <a:hlinkClick r:id="rId5"/>
                        </a:rPr>
                        <a:t>/UK/uk-holidays.htm</a:t>
                      </a:r>
                      <a:r>
                        <a:rPr lang="cs-CZ" sz="1100" dirty="0" smtClean="0">
                          <a:effectLst/>
                          <a:latin typeface="+mn-lt"/>
                          <a:ea typeface="Calibri"/>
                          <a:cs typeface="Times New Roman"/>
                        </a:rPr>
                        <a:t>, http://flickrhivemind.net/User/andy%20laing/Interesting</a:t>
                      </a:r>
                    </a:p>
                    <a:p>
                      <a:pPr>
                        <a:lnSpc>
                          <a:spcPct val="115000"/>
                        </a:lnSpc>
                        <a:spcAft>
                          <a:spcPts val="0"/>
                        </a:spcAft>
                      </a:pPr>
                      <a:endParaRPr lang="cs-CZ" sz="1100" dirty="0" smtClean="0">
                        <a:effectLst/>
                        <a:latin typeface="+mn-lt"/>
                        <a:ea typeface="Calibri"/>
                        <a:cs typeface="Times New Roman"/>
                      </a:endParaRPr>
                    </a:p>
                    <a:p>
                      <a:pPr>
                        <a:lnSpc>
                          <a:spcPct val="115000"/>
                        </a:lnSpc>
                        <a:spcAft>
                          <a:spcPts val="0"/>
                        </a:spcAft>
                      </a:pPr>
                      <a:endParaRPr lang="cs-CZ" sz="1100" dirty="0" smtClean="0">
                        <a:effectLst/>
                        <a:latin typeface="+mn-lt"/>
                        <a:ea typeface="Calibri"/>
                        <a:cs typeface="Times New Roman"/>
                      </a:endParaRPr>
                    </a:p>
                    <a:p>
                      <a:pPr>
                        <a:lnSpc>
                          <a:spcPct val="115000"/>
                        </a:lnSpc>
                        <a:spcAft>
                          <a:spcPts val="0"/>
                        </a:spcAft>
                      </a:pP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3688" y="476672"/>
            <a:ext cx="16764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68318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764705"/>
            <a:ext cx="7772400" cy="2835746"/>
          </a:xfrm>
        </p:spPr>
        <p:txBody>
          <a:bodyPr>
            <a:normAutofit/>
          </a:bodyPr>
          <a:lstStyle/>
          <a:p>
            <a:r>
              <a:rPr lang="cs-CZ" sz="5400" b="1" dirty="0" err="1" smtClean="0">
                <a:solidFill>
                  <a:srgbClr val="FF3399"/>
                </a:solidFill>
                <a:latin typeface="Comic Sans MS" pitchFamily="66" charset="0"/>
              </a:rPr>
              <a:t>Hogmanay</a:t>
            </a:r>
            <a:endParaRPr lang="cs-CZ" sz="5400" b="1" dirty="0">
              <a:solidFill>
                <a:srgbClr val="FF3399"/>
              </a:solidFill>
              <a:latin typeface="Comic Sans MS" pitchFamily="66" charset="0"/>
            </a:endParaRPr>
          </a:p>
        </p:txBody>
      </p:sp>
      <p:sp>
        <p:nvSpPr>
          <p:cNvPr id="3" name="Podnadpis 2"/>
          <p:cNvSpPr>
            <a:spLocks noGrp="1"/>
          </p:cNvSpPr>
          <p:nvPr>
            <p:ph type="subTitle" idx="1"/>
          </p:nvPr>
        </p:nvSpPr>
        <p:spPr/>
        <p:txBody>
          <a:bodyPr/>
          <a:lstStyle/>
          <a:p>
            <a:endParaRPr lang="cs-C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429000"/>
            <a:ext cx="3816423"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129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p:txBody>
          <a:bodyPr>
            <a:normAutofit/>
          </a:bodyPr>
          <a:lstStyle/>
          <a:p>
            <a:pPr algn="just">
              <a:lnSpc>
                <a:spcPct val="150000"/>
              </a:lnSpc>
            </a:pPr>
            <a:r>
              <a:rPr lang="en-US" sz="2000" dirty="0" smtClean="0">
                <a:latin typeface="Comic Sans MS" pitchFamily="66" charset="0"/>
              </a:rPr>
              <a:t>While New Year's Eve is celebrated around the world, the Scots have a long rich heritage associated with this event - and have their own name for it, Hogmanay. </a:t>
            </a:r>
            <a:endParaRPr lang="cs-CZ" sz="2000" dirty="0" smtClean="0">
              <a:latin typeface="Comic Sans MS" pitchFamily="66" charset="0"/>
            </a:endParaRPr>
          </a:p>
          <a:p>
            <a:pPr algn="just">
              <a:lnSpc>
                <a:spcPct val="150000"/>
              </a:lnSpc>
            </a:pPr>
            <a:r>
              <a:rPr lang="en-US" sz="2000" dirty="0" smtClean="0">
                <a:latin typeface="Comic Sans MS" pitchFamily="66" charset="0"/>
              </a:rPr>
              <a:t>Historians believe that we inherited the celebration from the Vikings who, coming from even further north than ourselves, paid even more attention to the passing of the shortest day.</a:t>
            </a:r>
            <a:endParaRPr lang="cs-CZ" sz="2000" dirty="0" smtClean="0">
              <a:latin typeface="Comic Sans MS" pitchFamily="66" charset="0"/>
            </a:endParaRPr>
          </a:p>
          <a:p>
            <a:pPr algn="just">
              <a:lnSpc>
                <a:spcPct val="150000"/>
              </a:lnSpc>
            </a:pPr>
            <a:endParaRPr lang="en-US" sz="2000" dirty="0" smtClean="0">
              <a:latin typeface="Comic Sans MS" pitchFamily="66" charset="0"/>
            </a:endParaRPr>
          </a:p>
          <a:p>
            <a:pPr algn="just">
              <a:lnSpc>
                <a:spcPct val="150000"/>
              </a:lnSpc>
            </a:pPr>
            <a:endParaRPr lang="en-US" sz="2000" dirty="0" smtClean="0">
              <a:latin typeface="Comic Sans MS" pitchFamily="66" charset="0"/>
            </a:endParaRP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pPr algn="ctr"/>
            <a:r>
              <a:rPr lang="cs-CZ" b="1" dirty="0" err="1" smtClean="0">
                <a:solidFill>
                  <a:srgbClr val="FF3399"/>
                </a:solidFill>
                <a:latin typeface="Comic Sans MS" pitchFamily="66" charset="0"/>
              </a:rPr>
              <a:t>Torch</a:t>
            </a:r>
            <a:r>
              <a:rPr lang="cs-CZ" b="1" dirty="0" smtClean="0">
                <a:solidFill>
                  <a:srgbClr val="FF3399"/>
                </a:solidFill>
                <a:latin typeface="Comic Sans MS" pitchFamily="66" charset="0"/>
              </a:rPr>
              <a:t> and </a:t>
            </a:r>
            <a:r>
              <a:rPr lang="cs-CZ" b="1" dirty="0" err="1" smtClean="0">
                <a:solidFill>
                  <a:srgbClr val="FF3399"/>
                </a:solidFill>
                <a:latin typeface="Comic Sans MS" pitchFamily="66" charset="0"/>
              </a:rPr>
              <a:t>bonfire</a:t>
            </a:r>
            <a:r>
              <a:rPr lang="cs-CZ" b="1" dirty="0" smtClean="0">
                <a:solidFill>
                  <a:srgbClr val="FF3399"/>
                </a:solidFill>
                <a:latin typeface="Comic Sans MS" pitchFamily="66" charset="0"/>
              </a:rPr>
              <a:t> </a:t>
            </a:r>
            <a:r>
              <a:rPr lang="cs-CZ" b="1" dirty="0" err="1" smtClean="0">
                <a:solidFill>
                  <a:srgbClr val="FF3399"/>
                </a:solidFill>
                <a:latin typeface="Comic Sans MS" pitchFamily="66" charset="0"/>
              </a:rPr>
              <a:t>celebrations</a:t>
            </a:r>
            <a:r>
              <a:rPr lang="cs-CZ" b="1" dirty="0" smtClean="0">
                <a:solidFill>
                  <a:srgbClr val="FF3399"/>
                </a:solidFill>
                <a:latin typeface="Comic Sans MS" pitchFamily="66" charset="0"/>
              </a:rPr>
              <a:t> on </a:t>
            </a:r>
            <a:r>
              <a:rPr lang="cs-CZ" b="1" dirty="0" err="1" smtClean="0">
                <a:solidFill>
                  <a:srgbClr val="FF3399"/>
                </a:solidFill>
                <a:latin typeface="Comic Sans MS" pitchFamily="66" charset="0"/>
              </a:rPr>
              <a:t>Hogmanay</a:t>
            </a:r>
            <a:r>
              <a:rPr lang="cs-CZ" b="1" dirty="0" smtClean="0">
                <a:solidFill>
                  <a:srgbClr val="FF3399"/>
                </a:solidFill>
                <a:latin typeface="Comic Sans MS" pitchFamily="66" charset="0"/>
              </a:rPr>
              <a:t> in Edinburgh</a:t>
            </a:r>
            <a:endParaRPr lang="cs-CZ" b="1" dirty="0">
              <a:solidFill>
                <a:srgbClr val="FF3399"/>
              </a:solidFill>
              <a:latin typeface="Comic Sans MS" pitchFamily="66"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221088"/>
            <a:ext cx="2647950"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132856"/>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61869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p:txBody>
          <a:bodyPr>
            <a:normAutofit/>
          </a:bodyPr>
          <a:lstStyle/>
          <a:p>
            <a:pPr algn="just">
              <a:lnSpc>
                <a:spcPct val="150000"/>
              </a:lnSpc>
            </a:pPr>
            <a:r>
              <a:rPr lang="en-US" sz="2000" dirty="0" smtClean="0">
                <a:latin typeface="Comic Sans MS" pitchFamily="66" charset="0"/>
              </a:rPr>
              <a:t>Immediately after midnight it is traditional to sing Robert Burns' "For Auld Lang </a:t>
            </a:r>
            <a:r>
              <a:rPr lang="en-US" sz="2000" dirty="0" err="1" smtClean="0">
                <a:latin typeface="Comic Sans MS" pitchFamily="66" charset="0"/>
              </a:rPr>
              <a:t>Syne</a:t>
            </a:r>
            <a:r>
              <a:rPr lang="en-US" sz="2000" dirty="0" smtClean="0">
                <a:latin typeface="Comic Sans MS" pitchFamily="66" charset="0"/>
              </a:rPr>
              <a:t>„</a:t>
            </a:r>
            <a:r>
              <a:rPr lang="cs-CZ" sz="2000" dirty="0" smtClean="0">
                <a:latin typeface="Comic Sans MS" pitchFamily="66" charset="0"/>
              </a:rPr>
              <a:t>.</a:t>
            </a:r>
          </a:p>
          <a:p>
            <a:pPr algn="just">
              <a:lnSpc>
                <a:spcPct val="150000"/>
              </a:lnSpc>
            </a:pPr>
            <a:r>
              <a:rPr lang="cs-CZ" sz="2000" dirty="0" err="1" smtClean="0">
                <a:latin typeface="Comic Sans MS" pitchFamily="66" charset="0"/>
              </a:rPr>
              <a:t>Another</a:t>
            </a:r>
            <a:r>
              <a:rPr lang="cs-CZ" sz="2000" dirty="0" smtClean="0">
                <a:latin typeface="Comic Sans MS" pitchFamily="66" charset="0"/>
              </a:rPr>
              <a:t> </a:t>
            </a:r>
            <a:r>
              <a:rPr lang="cs-CZ" sz="2000" dirty="0" err="1" smtClean="0">
                <a:latin typeface="Comic Sans MS" pitchFamily="66" charset="0"/>
              </a:rPr>
              <a:t>fabulous</a:t>
            </a:r>
            <a:r>
              <a:rPr lang="cs-CZ" sz="2000" dirty="0" smtClean="0">
                <a:latin typeface="Comic Sans MS" pitchFamily="66" charset="0"/>
              </a:rPr>
              <a:t> </a:t>
            </a:r>
            <a:r>
              <a:rPr lang="cs-CZ" sz="2000" dirty="0" err="1" smtClean="0">
                <a:latin typeface="Comic Sans MS" pitchFamily="66" charset="0"/>
              </a:rPr>
              <a:t>event</a:t>
            </a:r>
            <a:r>
              <a:rPr lang="cs-CZ" sz="2000" dirty="0" smtClean="0">
                <a:latin typeface="Comic Sans MS" pitchFamily="66" charset="0"/>
              </a:rPr>
              <a:t> on </a:t>
            </a:r>
            <a:r>
              <a:rPr lang="cs-CZ" sz="2000" dirty="0" err="1" smtClean="0">
                <a:latin typeface="Comic Sans MS" pitchFamily="66" charset="0"/>
              </a:rPr>
              <a:t>Hogmanay</a:t>
            </a:r>
            <a:r>
              <a:rPr lang="cs-CZ" sz="2000" dirty="0" smtClean="0">
                <a:latin typeface="Comic Sans MS" pitchFamily="66" charset="0"/>
              </a:rPr>
              <a:t> are </a:t>
            </a:r>
            <a:r>
              <a:rPr lang="cs-CZ" sz="2000" dirty="0" err="1" smtClean="0">
                <a:latin typeface="Comic Sans MS" pitchFamily="66" charset="0"/>
              </a:rPr>
              <a:t>torch</a:t>
            </a:r>
            <a:r>
              <a:rPr lang="cs-CZ" sz="2000" dirty="0" smtClean="0">
                <a:latin typeface="Comic Sans MS" pitchFamily="66" charset="0"/>
              </a:rPr>
              <a:t> and </a:t>
            </a:r>
            <a:r>
              <a:rPr lang="cs-CZ" sz="2000" dirty="0" err="1" smtClean="0">
                <a:latin typeface="Comic Sans MS" pitchFamily="66" charset="0"/>
              </a:rPr>
              <a:t>bonfire</a:t>
            </a:r>
            <a:r>
              <a:rPr lang="cs-CZ" sz="2000" dirty="0" smtClean="0">
                <a:latin typeface="Comic Sans MS" pitchFamily="66" charset="0"/>
              </a:rPr>
              <a:t> </a:t>
            </a:r>
            <a:r>
              <a:rPr lang="cs-CZ" sz="2000" dirty="0" err="1" smtClean="0">
                <a:latin typeface="Comic Sans MS" pitchFamily="66" charset="0"/>
              </a:rPr>
              <a:t>ceremonies</a:t>
            </a:r>
            <a:r>
              <a:rPr lang="cs-CZ" sz="2000" dirty="0" smtClean="0">
                <a:latin typeface="Comic Sans MS" pitchFamily="66" charset="0"/>
              </a:rPr>
              <a:t>. </a:t>
            </a:r>
            <a:r>
              <a:rPr lang="en-US" sz="2000" dirty="0" smtClean="0">
                <a:latin typeface="Comic Sans MS" pitchFamily="66" charset="0"/>
              </a:rPr>
              <a:t>The magical Firework display and torchlight procession in Edinburgh - and throughout many cities in Scotland - is reminiscent of the ancient custom at Scottish Hogmanay pagan parties hundreds of years ago. </a:t>
            </a: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smtClean="0"/>
          </a:p>
          <a:p>
            <a:r>
              <a:rPr lang="cs-CZ" b="1" dirty="0" err="1" smtClean="0">
                <a:solidFill>
                  <a:srgbClr val="FF3399"/>
                </a:solidFill>
                <a:latin typeface="Comic Sans MS" pitchFamily="66" charset="0"/>
              </a:rPr>
              <a:t>Auld</a:t>
            </a:r>
            <a:r>
              <a:rPr lang="cs-CZ" b="1" dirty="0" smtClean="0">
                <a:solidFill>
                  <a:srgbClr val="FF3399"/>
                </a:solidFill>
                <a:latin typeface="Comic Sans MS" pitchFamily="66" charset="0"/>
              </a:rPr>
              <a:t> Lang Syne song</a:t>
            </a:r>
            <a:endParaRPr lang="cs-CZ" b="1" dirty="0">
              <a:solidFill>
                <a:srgbClr val="FF3399"/>
              </a:solidFill>
              <a:latin typeface="Comic Sans MS" pitchFamily="66" charset="0"/>
            </a:endParaRPr>
          </a:p>
          <a:p>
            <a:endParaRPr lang="cs-CZ" dirty="0" smtClean="0"/>
          </a:p>
          <a:p>
            <a:endParaRPr lang="cs-CZ" dirty="0"/>
          </a:p>
          <a:p>
            <a:endParaRPr lang="cs-CZ" dirty="0" smtClean="0"/>
          </a:p>
          <a:p>
            <a:endParaRPr lang="cs-CZ" dirty="0"/>
          </a:p>
          <a:p>
            <a:endParaRPr lang="cs-CZ" dirty="0" smtClean="0"/>
          </a:p>
          <a:p>
            <a:endParaRPr lang="cs-CZ" dirty="0"/>
          </a:p>
          <a:p>
            <a:endParaRPr lang="cs-CZ" dirty="0" smtClean="0"/>
          </a:p>
          <a:p>
            <a:pPr algn="ctr"/>
            <a:endParaRPr lang="cs-CZ" b="1" dirty="0" smtClean="0">
              <a:solidFill>
                <a:srgbClr val="FF3399"/>
              </a:solidFill>
              <a:latin typeface="Comic Sans MS" pitchFamily="66" charset="0"/>
            </a:endParaRPr>
          </a:p>
          <a:p>
            <a:pPr algn="ctr"/>
            <a:r>
              <a:rPr lang="cs-CZ" b="1" dirty="0" err="1" smtClean="0">
                <a:solidFill>
                  <a:srgbClr val="FF3399"/>
                </a:solidFill>
                <a:latin typeface="Comic Sans MS" pitchFamily="66" charset="0"/>
              </a:rPr>
              <a:t>People</a:t>
            </a:r>
            <a:r>
              <a:rPr lang="cs-CZ" b="1" dirty="0" smtClean="0">
                <a:solidFill>
                  <a:srgbClr val="FF3399"/>
                </a:solidFill>
                <a:latin typeface="Comic Sans MS" pitchFamily="66" charset="0"/>
              </a:rPr>
              <a:t> </a:t>
            </a:r>
            <a:r>
              <a:rPr lang="cs-CZ" b="1" dirty="0" err="1" smtClean="0">
                <a:solidFill>
                  <a:srgbClr val="FF3399"/>
                </a:solidFill>
                <a:latin typeface="Comic Sans MS" pitchFamily="66" charset="0"/>
              </a:rPr>
              <a:t>singing</a:t>
            </a:r>
            <a:r>
              <a:rPr lang="cs-CZ" b="1" dirty="0" smtClean="0">
                <a:solidFill>
                  <a:srgbClr val="FF3399"/>
                </a:solidFill>
                <a:latin typeface="Comic Sans MS" pitchFamily="66" charset="0"/>
              </a:rPr>
              <a:t> </a:t>
            </a:r>
            <a:r>
              <a:rPr lang="cs-CZ" b="1" dirty="0" err="1" smtClean="0">
                <a:solidFill>
                  <a:srgbClr val="FF3399"/>
                </a:solidFill>
                <a:latin typeface="Comic Sans MS" pitchFamily="66" charset="0"/>
              </a:rPr>
              <a:t>Auld</a:t>
            </a:r>
            <a:r>
              <a:rPr lang="cs-CZ" b="1" dirty="0" smtClean="0">
                <a:solidFill>
                  <a:srgbClr val="FF3399"/>
                </a:solidFill>
                <a:latin typeface="Comic Sans MS" pitchFamily="66" charset="0"/>
              </a:rPr>
              <a:t> Lang Syne</a:t>
            </a:r>
            <a:endParaRPr lang="cs-CZ" b="1" dirty="0">
              <a:solidFill>
                <a:srgbClr val="FF3399"/>
              </a:solidFill>
              <a:latin typeface="Comic Sans MS" pitchFamily="66"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060848"/>
            <a:ext cx="2592288"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826" y="4509120"/>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6050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err="1" smtClean="0">
                <a:solidFill>
                  <a:srgbClr val="FF3399"/>
                </a:solidFill>
                <a:latin typeface="Comic Sans MS" pitchFamily="66" charset="0"/>
              </a:rPr>
              <a:t>Hogmanay</a:t>
            </a:r>
            <a:r>
              <a:rPr lang="cs-CZ" dirty="0" smtClean="0">
                <a:solidFill>
                  <a:srgbClr val="FF3399"/>
                </a:solidFill>
                <a:latin typeface="Comic Sans MS" pitchFamily="66" charset="0"/>
              </a:rPr>
              <a:t> </a:t>
            </a:r>
            <a:r>
              <a:rPr lang="cs-CZ" dirty="0" err="1" smtClean="0">
                <a:solidFill>
                  <a:srgbClr val="FF3399"/>
                </a:solidFill>
                <a:latin typeface="Comic Sans MS" pitchFamily="66" charset="0"/>
              </a:rPr>
              <a:t>Traditions</a:t>
            </a:r>
            <a:endParaRPr lang="cs-CZ" dirty="0">
              <a:solidFill>
                <a:srgbClr val="FF3399"/>
              </a:solidFill>
              <a:latin typeface="Comic Sans MS" pitchFamily="66" charset="0"/>
            </a:endParaRPr>
          </a:p>
        </p:txBody>
      </p:sp>
      <p:sp>
        <p:nvSpPr>
          <p:cNvPr id="3" name="Zástupný symbol obsahu 2"/>
          <p:cNvSpPr>
            <a:spLocks noGrp="1"/>
          </p:cNvSpPr>
          <p:nvPr>
            <p:ph idx="1"/>
          </p:nvPr>
        </p:nvSpPr>
        <p:spPr/>
        <p:txBody>
          <a:bodyPr>
            <a:normAutofit fontScale="92500" lnSpcReduction="10000"/>
          </a:bodyPr>
          <a:lstStyle/>
          <a:p>
            <a:pPr algn="just">
              <a:lnSpc>
                <a:spcPct val="150000"/>
              </a:lnSpc>
            </a:pPr>
            <a:r>
              <a:rPr lang="en-US" sz="2000" dirty="0" smtClean="0">
                <a:latin typeface="Comic Sans MS" pitchFamily="66" charset="0"/>
              </a:rPr>
              <a:t>There are traditions before midnight such as cleaning the house on 31st December (including taking out the ashes from the fire in the days when coal fires were common). There is also the superstition to clear all your debts before "the bells" at midnight. </a:t>
            </a:r>
            <a:endParaRPr lang="cs-CZ" sz="2000" dirty="0" smtClean="0">
              <a:latin typeface="Comic Sans MS" pitchFamily="66" charset="0"/>
            </a:endParaRPr>
          </a:p>
          <a:p>
            <a:pPr algn="just">
              <a:lnSpc>
                <a:spcPct val="150000"/>
              </a:lnSpc>
            </a:pPr>
            <a:r>
              <a:rPr lang="en-US" sz="2000" dirty="0" smtClean="0">
                <a:latin typeface="Comic Sans MS" pitchFamily="66" charset="0"/>
              </a:rPr>
              <a:t>"First footing" (that is, the "first foot" in the house after midnight) is still common in Scotland. To ensure good luck for the house, the first foot should be male, </a:t>
            </a:r>
            <a:r>
              <a:rPr lang="en-US" sz="2000" dirty="0" err="1" smtClean="0">
                <a:latin typeface="Comic Sans MS" pitchFamily="66" charset="0"/>
              </a:rPr>
              <a:t>dar</a:t>
            </a:r>
            <a:r>
              <a:rPr lang="cs-CZ" sz="2000" dirty="0" smtClean="0">
                <a:latin typeface="Comic Sans MS" pitchFamily="66" charset="0"/>
              </a:rPr>
              <a:t>k</a:t>
            </a:r>
            <a:r>
              <a:rPr lang="en-US" sz="2000" dirty="0" smtClean="0">
                <a:latin typeface="Comic Sans MS" pitchFamily="66" charset="0"/>
              </a:rPr>
              <a:t> and should bring symbolic coal, shortbread, salt, black bun and whisky.</a:t>
            </a:r>
            <a:endParaRPr lang="cs-CZ" sz="2000" dirty="0" smtClean="0">
              <a:latin typeface="Comic Sans MS" pitchFamily="66" charset="0"/>
            </a:endParaRP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b="1" dirty="0" smtClean="0">
              <a:solidFill>
                <a:srgbClr val="FF3399"/>
              </a:solidFill>
              <a:latin typeface="Comic Sans MS" pitchFamily="66" charset="0"/>
            </a:endParaRPr>
          </a:p>
          <a:p>
            <a:r>
              <a:rPr lang="cs-CZ" b="1" dirty="0" err="1" smtClean="0">
                <a:solidFill>
                  <a:srgbClr val="FF3399"/>
                </a:solidFill>
                <a:latin typeface="Comic Sans MS" pitchFamily="66" charset="0"/>
              </a:rPr>
              <a:t>First</a:t>
            </a:r>
            <a:r>
              <a:rPr lang="cs-CZ" b="1" dirty="0" smtClean="0">
                <a:solidFill>
                  <a:srgbClr val="FF3399"/>
                </a:solidFill>
                <a:latin typeface="Comic Sans MS" pitchFamily="66" charset="0"/>
              </a:rPr>
              <a:t> </a:t>
            </a:r>
            <a:r>
              <a:rPr lang="cs-CZ" b="1" dirty="0" err="1" smtClean="0">
                <a:solidFill>
                  <a:srgbClr val="FF3399"/>
                </a:solidFill>
                <a:latin typeface="Comic Sans MS" pitchFamily="66" charset="0"/>
              </a:rPr>
              <a:t>Footing</a:t>
            </a:r>
            <a:endParaRPr lang="cs-CZ" b="1" dirty="0">
              <a:solidFill>
                <a:srgbClr val="FF3399"/>
              </a:solidFill>
              <a:latin typeface="Comic Sans MS" pitchFamily="66"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826" y="2115859"/>
            <a:ext cx="1524000" cy="208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826" y="4437112"/>
            <a:ext cx="2381250"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8412633"/>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367</Words>
  <Application>Microsoft Office PowerPoint</Application>
  <PresentationFormat>Prezentácia na obrazovke (4:3)</PresentationFormat>
  <Paragraphs>57</Paragraphs>
  <Slides>5</Slides>
  <Notes>0</Notes>
  <HiddenSlides>0</HiddenSlides>
  <MMClips>0</MMClips>
  <ScaleCrop>false</ScaleCrop>
  <HeadingPairs>
    <vt:vector size="4" baseType="variant">
      <vt:variant>
        <vt:lpstr>Motív</vt:lpstr>
      </vt:variant>
      <vt:variant>
        <vt:i4>1</vt:i4>
      </vt:variant>
      <vt:variant>
        <vt:lpstr>Nadpisy snímok</vt:lpstr>
      </vt:variant>
      <vt:variant>
        <vt:i4>5</vt:i4>
      </vt:variant>
    </vt:vector>
  </HeadingPairs>
  <TitlesOfParts>
    <vt:vector size="6" baseType="lpstr">
      <vt:lpstr>Motív Office</vt:lpstr>
      <vt:lpstr>Prezentácia programu PowerPoint</vt:lpstr>
      <vt:lpstr>Hogmanay</vt:lpstr>
      <vt:lpstr>Prezentácia programu PowerPoint</vt:lpstr>
      <vt:lpstr>Prezentácia programu PowerPoint</vt:lpstr>
      <vt:lpstr>Hogmanay Traditions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Macík</dc:creator>
  <cp:lastModifiedBy>Macík</cp:lastModifiedBy>
  <cp:revision>11</cp:revision>
  <dcterms:created xsi:type="dcterms:W3CDTF">2012-07-02T20:03:54Z</dcterms:created>
  <dcterms:modified xsi:type="dcterms:W3CDTF">2012-08-13T18:47:09Z</dcterms:modified>
</cp:coreProperties>
</file>