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58" r:id="rId5"/>
    <p:sldId id="259" r:id="rId6"/>
    <p:sldId id="260" r:id="rId7"/>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CAB5DBF8-F705-429D-99B0-4E15E1476F26}"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3249581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CAB5DBF8-F705-429D-99B0-4E15E1476F26}"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2869971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CAB5DBF8-F705-429D-99B0-4E15E1476F26}"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1127141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CAB5DBF8-F705-429D-99B0-4E15E1476F26}"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1055046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CAB5DBF8-F705-429D-99B0-4E15E1476F26}"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4058337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CAB5DBF8-F705-429D-99B0-4E15E1476F26}"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1987527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CAB5DBF8-F705-429D-99B0-4E15E1476F26}"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4033912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CAB5DBF8-F705-429D-99B0-4E15E1476F26}"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3427014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CAB5DBF8-F705-429D-99B0-4E15E1476F26}"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2753946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CAB5DBF8-F705-429D-99B0-4E15E1476F26}"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2494959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CAB5DBF8-F705-429D-99B0-4E15E1476F26}"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9B5BA7E3-D2AE-437E-8C07-B918C70EC345}" type="slidenum">
              <a:rPr lang="cs-CZ" smtClean="0"/>
              <a:t>‹#›</a:t>
            </a:fld>
            <a:endParaRPr lang="cs-CZ"/>
          </a:p>
        </p:txBody>
      </p:sp>
    </p:spTree>
    <p:extLst>
      <p:ext uri="{BB962C8B-B14F-4D97-AF65-F5344CB8AC3E}">
        <p14:creationId xmlns:p14="http://schemas.microsoft.com/office/powerpoint/2010/main" val="2886045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B5DBF8-F705-429D-99B0-4E15E1476F26}"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BA7E3-D2AE-437E-8C07-B918C70EC345}" type="slidenum">
              <a:rPr lang="cs-CZ" smtClean="0"/>
              <a:t>‹#›</a:t>
            </a:fld>
            <a:endParaRPr lang="cs-CZ"/>
          </a:p>
        </p:txBody>
      </p:sp>
    </p:spTree>
    <p:extLst>
      <p:ext uri="{BB962C8B-B14F-4D97-AF65-F5344CB8AC3E}">
        <p14:creationId xmlns:p14="http://schemas.microsoft.com/office/powerpoint/2010/main" val="2663313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forex-usnews.com/2012/02/04/forex-currency-market.html" TargetMode="External"/><Relationship Id="rId3" Type="http://schemas.openxmlformats.org/officeDocument/2006/relationships/hyperlink" Target="http://www.lonelyplanet.com/maps/pacific/australia/" TargetMode="External"/><Relationship Id="rId7" Type="http://schemas.openxmlformats.org/officeDocument/2006/relationships/hyperlink" Target="http://www.anbg.gov.au/oz/flag.html" TargetMode="External"/><Relationship Id="rId2" Type="http://schemas.openxmlformats.org/officeDocument/2006/relationships/hyperlink" Target="http://www.phenomenica.com/2010/09/worlds-first-astronomers.html" TargetMode="External"/><Relationship Id="rId1" Type="http://schemas.openxmlformats.org/officeDocument/2006/relationships/slideLayout" Target="../slideLayouts/slideLayout7.xml"/><Relationship Id="rId6" Type="http://schemas.openxmlformats.org/officeDocument/2006/relationships/hyperlink" Target="http://www.guardian.co.uk/uk/2009/aug/09/fashion-chains-wool-australia-mulesing" TargetMode="External"/><Relationship Id="rId5" Type="http://schemas.openxmlformats.org/officeDocument/2006/relationships/hyperlink" Target="http://www.aussie-snap-shots.com/australia-population-sydney.html" TargetMode="External"/><Relationship Id="rId4" Type="http://schemas.openxmlformats.org/officeDocument/2006/relationships/hyperlink" Target="http://www.gamepark.cz/ayersova_skala_alias_uhuru_jeden_z_prirodnich_klenotu_113435.htm" TargetMode="External"/><Relationship Id="rId9"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555115782"/>
              </p:ext>
            </p:extLst>
          </p:nvPr>
        </p:nvGraphicFramePr>
        <p:xfrm>
          <a:off x="1666875" y="260350"/>
          <a:ext cx="5756275" cy="1097280"/>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cs-CZ" sz="16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endParaRP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917691033"/>
              </p:ext>
            </p:extLst>
          </p:nvPr>
        </p:nvGraphicFramePr>
        <p:xfrm>
          <a:off x="1684338" y="1628775"/>
          <a:ext cx="5767388" cy="8066689"/>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smtClean="0">
                          <a:effectLst/>
                          <a:latin typeface="Comic Sans MS" pitchFamily="66" charset="0"/>
                          <a:ea typeface="Calibri"/>
                          <a:cs typeface="Times New Roman"/>
                        </a:rPr>
                        <a:t>Australia</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smtClean="0">
                          <a:effectLst/>
                          <a:latin typeface="Comic Sans MS" pitchFamily="66" charset="0"/>
                          <a:ea typeface="Calibri"/>
                          <a:cs typeface="Times New Roman"/>
                        </a:rPr>
                        <a:t>12.ročník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smtClean="0">
                          <a:effectLst/>
                          <a:latin typeface="Comic Sans MS" pitchFamily="66" charset="0"/>
                          <a:ea typeface="Calibri"/>
                          <a:cs typeface="Times New Roman"/>
                        </a:rPr>
                        <a:t>T. Chudý, J. Chudá:</a:t>
                      </a:r>
                      <a:r>
                        <a:rPr lang="cs-CZ" sz="1100" baseline="0" dirty="0" smtClean="0">
                          <a:effectLst/>
                          <a:latin typeface="Comic Sans MS" pitchFamily="66" charset="0"/>
                          <a:ea typeface="Calibri"/>
                          <a:cs typeface="Times New Roman"/>
                        </a:rPr>
                        <a:t> </a:t>
                      </a:r>
                      <a:r>
                        <a:rPr lang="cs-CZ" sz="1100" dirty="0" err="1" smtClean="0">
                          <a:effectLst/>
                          <a:latin typeface="Comic Sans MS" pitchFamily="66" charset="0"/>
                          <a:ea typeface="Calibri"/>
                          <a:cs typeface="Times New Roman"/>
                        </a:rPr>
                        <a:t>Some</a:t>
                      </a:r>
                      <a:r>
                        <a:rPr lang="cs-CZ" sz="1100" baseline="0" dirty="0" smtClean="0">
                          <a:effectLst/>
                          <a:latin typeface="Comic Sans MS" pitchFamily="66" charset="0"/>
                          <a:ea typeface="Calibri"/>
                          <a:cs typeface="Times New Roman"/>
                        </a:rPr>
                        <a:t> Basic </a:t>
                      </a:r>
                      <a:r>
                        <a:rPr lang="cs-CZ" sz="1100" baseline="0" dirty="0" err="1" smtClean="0">
                          <a:effectLst/>
                          <a:latin typeface="Comic Sans MS" pitchFamily="66" charset="0"/>
                          <a:ea typeface="Calibri"/>
                          <a:cs typeface="Times New Roman"/>
                        </a:rPr>
                        <a:t>Facts</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about</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English</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Speaking</a:t>
                      </a:r>
                      <a:r>
                        <a:rPr lang="cs-CZ" sz="1100" baseline="0" dirty="0" smtClean="0">
                          <a:effectLst/>
                          <a:latin typeface="Comic Sans MS" pitchFamily="66" charset="0"/>
                          <a:ea typeface="Calibri"/>
                          <a:cs typeface="Times New Roman"/>
                        </a:rPr>
                        <a:t> </a:t>
                      </a:r>
                      <a:r>
                        <a:rPr lang="cs-CZ" sz="1100" baseline="0" dirty="0" err="1" smtClean="0">
                          <a:effectLst/>
                          <a:latin typeface="Comic Sans MS" pitchFamily="66" charset="0"/>
                          <a:ea typeface="Calibri"/>
                          <a:cs typeface="Times New Roman"/>
                        </a:rPr>
                        <a:t>Countries</a:t>
                      </a:r>
                      <a:r>
                        <a:rPr lang="cs-CZ" sz="1100" baseline="0" dirty="0" smtClean="0">
                          <a:effectLst/>
                          <a:latin typeface="Comic Sans MS" pitchFamily="66" charset="0"/>
                          <a:ea typeface="Calibri"/>
                          <a:cs typeface="Times New Roman"/>
                        </a:rPr>
                        <a:t>, Fragment 1996</a:t>
                      </a:r>
                    </a:p>
                    <a:p>
                      <a:pPr>
                        <a:lnSpc>
                          <a:spcPct val="115000"/>
                        </a:lnSpc>
                        <a:spcAft>
                          <a:spcPts val="0"/>
                        </a:spcAft>
                      </a:pPr>
                      <a:r>
                        <a:rPr lang="cs-CZ" sz="1100" baseline="0" dirty="0" smtClean="0">
                          <a:effectLst/>
                          <a:latin typeface="Comic Sans MS" pitchFamily="66" charset="0"/>
                          <a:ea typeface="Calibri"/>
                          <a:cs typeface="Times New Roman"/>
                        </a:rPr>
                        <a:t>Angličtina Maturitní Témata, Nakladatelství PV 2006</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http://www.australia.com/</a:t>
                      </a:r>
                      <a:r>
                        <a:rPr lang="cs-CZ" sz="1100" i="1" dirty="0" err="1" smtClean="0">
                          <a:effectLst/>
                          <a:latin typeface="Comic Sans MS"/>
                          <a:ea typeface="Calibri"/>
                          <a:cs typeface="Times New Roman"/>
                        </a:rPr>
                        <a:t>about</a:t>
                      </a:r>
                      <a:r>
                        <a:rPr lang="cs-CZ" sz="1100" i="1" dirty="0" smtClean="0">
                          <a:effectLst/>
                          <a:latin typeface="Comic Sans MS"/>
                          <a:ea typeface="Calibri"/>
                          <a:cs typeface="Times New Roman"/>
                        </a:rPr>
                        <a:t>/</a:t>
                      </a:r>
                      <a:r>
                        <a:rPr lang="cs-CZ" sz="1100" i="1" dirty="0" err="1" smtClean="0">
                          <a:effectLst/>
                          <a:latin typeface="Comic Sans MS"/>
                          <a:ea typeface="Calibri"/>
                          <a:cs typeface="Times New Roman"/>
                        </a:rPr>
                        <a:t>australias-landscapes</a:t>
                      </a:r>
                      <a:r>
                        <a:rPr lang="cs-CZ" sz="1100" i="1" dirty="0" smtClean="0">
                          <a:effectLst/>
                          <a:latin typeface="Comic Sans MS"/>
                          <a:ea typeface="Calibri"/>
                          <a:cs typeface="Times New Roman"/>
                        </a:rPr>
                        <a:t>/cities.aspx, </a:t>
                      </a:r>
                      <a:r>
                        <a:rPr lang="cs-CZ" sz="1100" i="1" dirty="0" smtClean="0">
                          <a:effectLst/>
                          <a:latin typeface="Comic Sans MS"/>
                          <a:ea typeface="Calibri"/>
                          <a:cs typeface="Times New Roman"/>
                          <a:hlinkClick r:id="rId2"/>
                        </a:rPr>
                        <a:t>http://www.phenomenica.com/2010/09/worlds-first-astronomers.html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3"/>
                        </a:rPr>
                        <a:t>http://www.lonelyplanet.com/</a:t>
                      </a:r>
                      <a:r>
                        <a:rPr lang="cs-CZ" sz="1100" i="1" dirty="0" err="1" smtClean="0">
                          <a:effectLst/>
                          <a:latin typeface="Comic Sans MS"/>
                          <a:ea typeface="Calibri"/>
                          <a:cs typeface="Times New Roman"/>
                          <a:hlinkClick r:id="rId3"/>
                        </a:rPr>
                        <a:t>maps</a:t>
                      </a:r>
                      <a:r>
                        <a:rPr lang="cs-CZ" sz="1100" i="1" dirty="0" smtClean="0">
                          <a:effectLst/>
                          <a:latin typeface="Comic Sans MS"/>
                          <a:ea typeface="Calibri"/>
                          <a:cs typeface="Times New Roman"/>
                          <a:hlinkClick r:id="rId3"/>
                        </a:rPr>
                        <a:t>/</a:t>
                      </a:r>
                      <a:r>
                        <a:rPr lang="cs-CZ" sz="1100" i="1" dirty="0" err="1" smtClean="0">
                          <a:effectLst/>
                          <a:latin typeface="Comic Sans MS"/>
                          <a:ea typeface="Calibri"/>
                          <a:cs typeface="Times New Roman"/>
                          <a:hlinkClick r:id="rId3"/>
                        </a:rPr>
                        <a:t>pacific</a:t>
                      </a:r>
                      <a:r>
                        <a:rPr lang="cs-CZ" sz="1100" i="1" dirty="0" smtClean="0">
                          <a:effectLst/>
                          <a:latin typeface="Comic Sans MS"/>
                          <a:ea typeface="Calibri"/>
                          <a:cs typeface="Times New Roman"/>
                          <a:hlinkClick r:id="rId3"/>
                        </a:rPr>
                        <a:t>/</a:t>
                      </a:r>
                      <a:r>
                        <a:rPr lang="cs-CZ" sz="1100" i="1" dirty="0" err="1" smtClean="0">
                          <a:effectLst/>
                          <a:latin typeface="Comic Sans MS"/>
                          <a:ea typeface="Calibri"/>
                          <a:cs typeface="Times New Roman"/>
                          <a:hlinkClick r:id="rId3"/>
                        </a:rPr>
                        <a:t>australia</a:t>
                      </a:r>
                      <a:r>
                        <a:rPr lang="cs-CZ" sz="1100" i="1" dirty="0" smtClean="0">
                          <a:effectLst/>
                          <a:latin typeface="Comic Sans MS"/>
                          <a:ea typeface="Calibri"/>
                          <a:cs typeface="Times New Roman"/>
                          <a:hlinkClick r:id="rId3"/>
                        </a:rPr>
                        <a:t>/</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4"/>
                        </a:rPr>
                        <a:t>http://www.gamepark.cz/ayersova_skala_alias_uhuru_jeden_z_prirodnich_klenotu_113435.htm</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5"/>
                        </a:rPr>
                        <a:t>http://www.aussie-snap-shots.com/australia-population-sydney.html</a:t>
                      </a:r>
                      <a:r>
                        <a:rPr lang="cs-CZ" sz="1100" i="1" dirty="0" smtClean="0">
                          <a:effectLst/>
                          <a:latin typeface="Comic Sans MS"/>
                          <a:ea typeface="Calibri"/>
                          <a:cs typeface="Times New Roman"/>
                        </a:rPr>
                        <a:t>, http://en.wikipedia.org/wiki/Canberra,, </a:t>
                      </a:r>
                      <a:r>
                        <a:rPr lang="cs-CZ" sz="1100" i="1" dirty="0" smtClean="0">
                          <a:effectLst/>
                          <a:latin typeface="Comic Sans MS"/>
                          <a:ea typeface="Calibri"/>
                          <a:cs typeface="Times New Roman"/>
                          <a:hlinkClick r:id="rId6"/>
                        </a:rPr>
                        <a:t>http://www.guardian.co.uk/</a:t>
                      </a:r>
                      <a:r>
                        <a:rPr lang="cs-CZ" sz="1100" i="1" dirty="0" err="1" smtClean="0">
                          <a:effectLst/>
                          <a:latin typeface="Comic Sans MS"/>
                          <a:ea typeface="Calibri"/>
                          <a:cs typeface="Times New Roman"/>
                          <a:hlinkClick r:id="rId6"/>
                        </a:rPr>
                        <a:t>uk</a:t>
                      </a:r>
                      <a:r>
                        <a:rPr lang="cs-CZ" sz="1100" i="1" dirty="0" smtClean="0">
                          <a:effectLst/>
                          <a:latin typeface="Comic Sans MS"/>
                          <a:ea typeface="Calibri"/>
                          <a:cs typeface="Times New Roman"/>
                          <a:hlinkClick r:id="rId6"/>
                        </a:rPr>
                        <a:t>/2009/</a:t>
                      </a:r>
                      <a:r>
                        <a:rPr lang="cs-CZ" sz="1100" i="1" dirty="0" err="1" smtClean="0">
                          <a:effectLst/>
                          <a:latin typeface="Comic Sans MS"/>
                          <a:ea typeface="Calibri"/>
                          <a:cs typeface="Times New Roman"/>
                          <a:hlinkClick r:id="rId6"/>
                        </a:rPr>
                        <a:t>aug</a:t>
                      </a:r>
                      <a:r>
                        <a:rPr lang="cs-CZ" sz="1100" i="1" dirty="0" smtClean="0">
                          <a:effectLst/>
                          <a:latin typeface="Comic Sans MS"/>
                          <a:ea typeface="Calibri"/>
                          <a:cs typeface="Times New Roman"/>
                          <a:hlinkClick r:id="rId6"/>
                        </a:rPr>
                        <a:t>/09/</a:t>
                      </a:r>
                      <a:r>
                        <a:rPr lang="cs-CZ" sz="1100" i="1" dirty="0" err="1" smtClean="0">
                          <a:effectLst/>
                          <a:latin typeface="Comic Sans MS"/>
                          <a:ea typeface="Calibri"/>
                          <a:cs typeface="Times New Roman"/>
                          <a:hlinkClick r:id="rId6"/>
                        </a:rPr>
                        <a:t>fashion-chains-wool-australia-mulesing</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7"/>
                        </a:rPr>
                        <a:t>http://www.anbg.gov.au/oz/flag.html</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8"/>
                        </a:rPr>
                        <a:t>http://www.forex-usnews.com/2012/02/04/forex-currency-market.html</a:t>
                      </a:r>
                      <a:r>
                        <a:rPr lang="cs-CZ" sz="1100" i="1" dirty="0" smtClean="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86029" y="404664"/>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4119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476672"/>
            <a:ext cx="7772400" cy="3123779"/>
          </a:xfrm>
        </p:spPr>
        <p:txBody>
          <a:bodyPr>
            <a:normAutofit/>
          </a:bodyPr>
          <a:lstStyle/>
          <a:p>
            <a:r>
              <a:rPr lang="cs-CZ" sz="4800" b="1" dirty="0" err="1" smtClean="0">
                <a:solidFill>
                  <a:srgbClr val="7030A0"/>
                </a:solidFill>
                <a:latin typeface="Comic Sans MS" pitchFamily="66" charset="0"/>
              </a:rPr>
              <a:t>Australia</a:t>
            </a:r>
            <a:endParaRPr lang="cs-CZ" sz="4800" b="1" dirty="0">
              <a:solidFill>
                <a:srgbClr val="7030A0"/>
              </a:solidFill>
              <a:latin typeface="Comic Sans MS" pitchFamily="66" charset="0"/>
            </a:endParaRPr>
          </a:p>
        </p:txBody>
      </p:sp>
      <p:sp>
        <p:nvSpPr>
          <p:cNvPr id="3" name="Podnadpis 2"/>
          <p:cNvSpPr>
            <a:spLocks noGrp="1"/>
          </p:cNvSpPr>
          <p:nvPr>
            <p:ph type="subTitle" idx="1"/>
          </p:nvPr>
        </p:nvSpPr>
        <p:spPr/>
        <p:txBody>
          <a:bodyPr/>
          <a:lstStyle/>
          <a:p>
            <a:endParaRPr lang="cs-C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501008"/>
            <a:ext cx="388843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6170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err="1" smtClean="0">
                <a:solidFill>
                  <a:srgbClr val="7030A0"/>
                </a:solidFill>
                <a:latin typeface="Comic Sans MS" pitchFamily="66" charset="0"/>
              </a:rPr>
              <a:t>Facts</a:t>
            </a:r>
            <a:r>
              <a:rPr lang="cs-CZ" dirty="0" smtClean="0">
                <a:solidFill>
                  <a:srgbClr val="7030A0"/>
                </a:solidFill>
                <a:latin typeface="Comic Sans MS" pitchFamily="66" charset="0"/>
              </a:rPr>
              <a:t> </a:t>
            </a:r>
            <a:r>
              <a:rPr lang="cs-CZ" dirty="0" err="1" smtClean="0">
                <a:solidFill>
                  <a:srgbClr val="7030A0"/>
                </a:solidFill>
                <a:latin typeface="Comic Sans MS" pitchFamily="66" charset="0"/>
              </a:rPr>
              <a:t>about</a:t>
            </a:r>
            <a:r>
              <a:rPr lang="cs-CZ" dirty="0" smtClean="0">
                <a:solidFill>
                  <a:srgbClr val="7030A0"/>
                </a:solidFill>
                <a:latin typeface="Comic Sans MS" pitchFamily="66" charset="0"/>
              </a:rPr>
              <a:t> </a:t>
            </a:r>
            <a:r>
              <a:rPr lang="cs-CZ" dirty="0" err="1" smtClean="0">
                <a:solidFill>
                  <a:srgbClr val="7030A0"/>
                </a:solidFill>
                <a:latin typeface="Comic Sans MS" pitchFamily="66" charset="0"/>
              </a:rPr>
              <a:t>Australia</a:t>
            </a:r>
            <a:endParaRPr lang="cs-CZ" dirty="0">
              <a:solidFill>
                <a:srgbClr val="7030A0"/>
              </a:solidFill>
              <a:latin typeface="Comic Sans MS" pitchFamily="66" charset="0"/>
            </a:endParaRPr>
          </a:p>
        </p:txBody>
      </p:sp>
      <p:sp>
        <p:nvSpPr>
          <p:cNvPr id="3" name="Zástupný symbol obsahu 2"/>
          <p:cNvSpPr>
            <a:spLocks noGrp="1"/>
          </p:cNvSpPr>
          <p:nvPr>
            <p:ph idx="1"/>
          </p:nvPr>
        </p:nvSpPr>
        <p:spPr/>
        <p:txBody>
          <a:bodyPr>
            <a:normAutofit/>
          </a:bodyPr>
          <a:lstStyle/>
          <a:p>
            <a:pPr algn="just">
              <a:lnSpc>
                <a:spcPct val="150000"/>
              </a:lnSpc>
            </a:pPr>
            <a:r>
              <a:rPr lang="cs-CZ" sz="2000" dirty="0" err="1" smtClean="0">
                <a:latin typeface="Comic Sans MS" pitchFamily="66" charset="0"/>
              </a:rPr>
              <a:t>Australia</a:t>
            </a:r>
            <a:r>
              <a:rPr lang="cs-CZ" sz="2000" dirty="0" smtClean="0">
                <a:latin typeface="Comic Sans MS" pitchFamily="66" charset="0"/>
              </a:rPr>
              <a:t> </a:t>
            </a:r>
            <a:r>
              <a:rPr lang="cs-CZ" sz="2000" dirty="0" err="1" smtClean="0">
                <a:latin typeface="Comic Sans MS" pitchFamily="66" charset="0"/>
              </a:rPr>
              <a:t>lies</a:t>
            </a:r>
            <a:r>
              <a:rPr lang="cs-CZ" sz="2000" dirty="0" smtClean="0">
                <a:latin typeface="Comic Sans MS" pitchFamily="66" charset="0"/>
              </a:rPr>
              <a:t> in </a:t>
            </a:r>
            <a:r>
              <a:rPr lang="en-US" sz="2000" dirty="0" smtClean="0">
                <a:latin typeface="Comic Sans MS" pitchFamily="66" charset="0"/>
              </a:rPr>
              <a:t>Oceania</a:t>
            </a:r>
            <a:r>
              <a:rPr lang="en-US" sz="2000" dirty="0">
                <a:latin typeface="Comic Sans MS" pitchFamily="66" charset="0"/>
              </a:rPr>
              <a:t>, </a:t>
            </a:r>
            <a:r>
              <a:rPr lang="cs-CZ" sz="2000" dirty="0" err="1" smtClean="0">
                <a:latin typeface="Comic Sans MS" pitchFamily="66" charset="0"/>
              </a:rPr>
              <a:t>it</a:t>
            </a:r>
            <a:r>
              <a:rPr lang="cs-CZ" sz="2000" dirty="0" smtClean="0">
                <a:latin typeface="Comic Sans MS" pitchFamily="66" charset="0"/>
              </a:rPr>
              <a:t> </a:t>
            </a:r>
            <a:r>
              <a:rPr lang="cs-CZ" sz="2000" dirty="0" err="1" smtClean="0">
                <a:latin typeface="Comic Sans MS" pitchFamily="66" charset="0"/>
              </a:rPr>
              <a:t>is</a:t>
            </a:r>
            <a:r>
              <a:rPr lang="cs-CZ" sz="2000" dirty="0" smtClean="0">
                <a:latin typeface="Comic Sans MS" pitchFamily="66" charset="0"/>
              </a:rPr>
              <a:t> </a:t>
            </a:r>
            <a:r>
              <a:rPr lang="en-US" sz="2000" dirty="0" smtClean="0">
                <a:latin typeface="Comic Sans MS" pitchFamily="66" charset="0"/>
              </a:rPr>
              <a:t>continent </a:t>
            </a:r>
            <a:r>
              <a:rPr lang="en-US" sz="2000" dirty="0">
                <a:latin typeface="Comic Sans MS" pitchFamily="66" charset="0"/>
              </a:rPr>
              <a:t>between the Indian Ocean and the South Pacific </a:t>
            </a:r>
            <a:r>
              <a:rPr lang="en-US" sz="2000" dirty="0" smtClean="0">
                <a:latin typeface="Comic Sans MS" pitchFamily="66" charset="0"/>
              </a:rPr>
              <a:t>Ocean</a:t>
            </a:r>
            <a:r>
              <a:rPr lang="cs-CZ" sz="2000" dirty="0" smtClean="0">
                <a:latin typeface="Comic Sans MS" pitchFamily="66" charset="0"/>
              </a:rPr>
              <a:t>.</a:t>
            </a:r>
          </a:p>
          <a:p>
            <a:pPr algn="just">
              <a:lnSpc>
                <a:spcPct val="150000"/>
              </a:lnSpc>
            </a:pPr>
            <a:r>
              <a:rPr lang="en-US" sz="2000" dirty="0">
                <a:latin typeface="Comic Sans MS" pitchFamily="66" charset="0"/>
              </a:rPr>
              <a:t>In land area, Australia is estimated to be 7,692,024 square </a:t>
            </a:r>
            <a:r>
              <a:rPr lang="cs-CZ" sz="2000" dirty="0" smtClean="0">
                <a:latin typeface="Comic Sans MS" pitchFamily="66" charset="0"/>
              </a:rPr>
              <a:t>k</a:t>
            </a:r>
            <a:r>
              <a:rPr lang="en-US" sz="2000" dirty="0" err="1" smtClean="0">
                <a:latin typeface="Comic Sans MS" pitchFamily="66" charset="0"/>
              </a:rPr>
              <a:t>ilometers</a:t>
            </a:r>
            <a:r>
              <a:rPr lang="en-US" sz="2000" dirty="0" smtClean="0">
                <a:latin typeface="Comic Sans MS" pitchFamily="66" charset="0"/>
              </a:rPr>
              <a:t> </a:t>
            </a:r>
            <a:r>
              <a:rPr lang="en-US" sz="2000" dirty="0">
                <a:latin typeface="Comic Sans MS" pitchFamily="66" charset="0"/>
              </a:rPr>
              <a:t>and the sixth largest </a:t>
            </a:r>
            <a:r>
              <a:rPr lang="cs-CZ" sz="2000" dirty="0" smtClean="0">
                <a:latin typeface="Comic Sans MS" pitchFamily="66" charset="0"/>
              </a:rPr>
              <a:t>country</a:t>
            </a:r>
            <a:r>
              <a:rPr lang="en-US" sz="2000" dirty="0" smtClean="0">
                <a:latin typeface="Comic Sans MS" pitchFamily="66" charset="0"/>
              </a:rPr>
              <a:t> </a:t>
            </a:r>
            <a:r>
              <a:rPr lang="cs-CZ" sz="2000" dirty="0" smtClean="0">
                <a:latin typeface="Comic Sans MS" pitchFamily="66" charset="0"/>
              </a:rPr>
              <a:t>in </a:t>
            </a: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world</a:t>
            </a:r>
            <a:r>
              <a:rPr lang="cs-CZ" sz="2000" dirty="0" smtClean="0">
                <a:latin typeface="Comic Sans MS" pitchFamily="66" charset="0"/>
              </a:rPr>
              <a:t>.</a:t>
            </a:r>
          </a:p>
          <a:p>
            <a:pPr algn="just">
              <a:lnSpc>
                <a:spcPct val="150000"/>
              </a:lnSpc>
            </a:pPr>
            <a:r>
              <a:rPr lang="en-US" sz="2000" dirty="0">
                <a:latin typeface="Comic Sans MS" pitchFamily="66" charset="0"/>
              </a:rPr>
              <a:t>Aboriginal settlers arrived on the continent from Southeast Asia about 40,000 years before the first Europeans began exploration in the 17th century.</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err="1" smtClean="0">
                <a:solidFill>
                  <a:srgbClr val="7030A0"/>
                </a:solidFill>
                <a:latin typeface="Comic Sans MS" pitchFamily="66" charset="0"/>
              </a:rPr>
              <a:t>Aborgines</a:t>
            </a:r>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a:solidFill>
                <a:srgbClr val="7030A0"/>
              </a:solidFill>
              <a:latin typeface="Comic Sans MS"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916832"/>
            <a:ext cx="2592288"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647" y="4077072"/>
            <a:ext cx="2595201"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447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endParaRPr lang="cs-CZ" dirty="0">
              <a:latin typeface="Comic Sans MS" pitchFamily="66" charset="0"/>
            </a:endParaRPr>
          </a:p>
        </p:txBody>
      </p:sp>
      <p:sp>
        <p:nvSpPr>
          <p:cNvPr id="3" name="Zástupný symbol obsahu 2"/>
          <p:cNvSpPr>
            <a:spLocks noGrp="1"/>
          </p:cNvSpPr>
          <p:nvPr>
            <p:ph idx="1"/>
          </p:nvPr>
        </p:nvSpPr>
        <p:spPr/>
        <p:txBody>
          <a:bodyPr>
            <a:normAutofit/>
          </a:bodyPr>
          <a:lstStyle/>
          <a:p>
            <a:pPr algn="just">
              <a:lnSpc>
                <a:spcPct val="150000"/>
              </a:lnSpc>
            </a:pPr>
            <a:r>
              <a:rPr lang="en-US" sz="2000" dirty="0">
                <a:latin typeface="Comic Sans MS" pitchFamily="66" charset="0"/>
              </a:rPr>
              <a:t>No formal territorial claims were made until 1770, when Capt. James COOK took possession of the east coast in the name of Great Britain (all of Australia was claimed as British territory in 1829 with the creation of the colony of Western Australia). </a:t>
            </a:r>
            <a:endParaRPr lang="cs-CZ" sz="2000" dirty="0" smtClean="0">
              <a:latin typeface="Comic Sans MS" pitchFamily="66" charset="0"/>
            </a:endParaRPr>
          </a:p>
          <a:p>
            <a:pPr algn="just">
              <a:lnSpc>
                <a:spcPct val="150000"/>
              </a:lnSpc>
            </a:pPr>
            <a:r>
              <a:rPr lang="en-US" sz="2000" dirty="0" smtClean="0">
                <a:latin typeface="Comic Sans MS" pitchFamily="66" charset="0"/>
              </a:rPr>
              <a:t>Six </a:t>
            </a:r>
            <a:r>
              <a:rPr lang="en-US" sz="2000" dirty="0">
                <a:latin typeface="Comic Sans MS" pitchFamily="66" charset="0"/>
              </a:rPr>
              <a:t>colonies were created in the late 18th and 19th centuries; they federated and became the Commonwealth of Australia in 1901.</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err="1">
                <a:solidFill>
                  <a:srgbClr val="7030A0"/>
                </a:solidFill>
                <a:latin typeface="Comic Sans MS" pitchFamily="66" charset="0"/>
              </a:rPr>
              <a:t>Ayers</a:t>
            </a:r>
            <a:r>
              <a:rPr lang="cs-CZ" b="1" dirty="0">
                <a:solidFill>
                  <a:srgbClr val="7030A0"/>
                </a:solidFill>
                <a:latin typeface="Comic Sans MS" pitchFamily="66" charset="0"/>
              </a:rPr>
              <a:t> Rock </a:t>
            </a:r>
            <a:r>
              <a:rPr lang="cs-CZ" b="1" dirty="0" smtClean="0">
                <a:solidFill>
                  <a:srgbClr val="7030A0"/>
                </a:solidFill>
                <a:latin typeface="Comic Sans MS" pitchFamily="66" charset="0"/>
              </a:rPr>
              <a:t>– </a:t>
            </a:r>
            <a:r>
              <a:rPr lang="cs-CZ" b="1" dirty="0" err="1" smtClean="0">
                <a:solidFill>
                  <a:srgbClr val="7030A0"/>
                </a:solidFill>
                <a:latin typeface="Comic Sans MS" pitchFamily="66" charset="0"/>
              </a:rPr>
              <a:t>Uluru</a:t>
            </a:r>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r>
              <a:rPr lang="cs-CZ" b="1" dirty="0" smtClean="0">
                <a:solidFill>
                  <a:srgbClr val="7030A0"/>
                </a:solidFill>
                <a:latin typeface="Comic Sans MS" pitchFamily="66" charset="0"/>
              </a:rPr>
              <a:t>Sydney</a:t>
            </a:r>
            <a:endParaRPr lang="cs-CZ" b="1" dirty="0">
              <a:solidFill>
                <a:srgbClr val="7030A0"/>
              </a:solidFill>
              <a:latin typeface="Comic Sans MS"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844824"/>
            <a:ext cx="2736304"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023" y="4077072"/>
            <a:ext cx="2730833"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447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endParaRPr lang="cs-CZ" dirty="0">
              <a:latin typeface="Comic Sans MS" pitchFamily="66" charset="0"/>
            </a:endParaRPr>
          </a:p>
        </p:txBody>
      </p:sp>
      <p:sp>
        <p:nvSpPr>
          <p:cNvPr id="3" name="Zástupný symbol obsahu 2"/>
          <p:cNvSpPr>
            <a:spLocks noGrp="1"/>
          </p:cNvSpPr>
          <p:nvPr>
            <p:ph idx="1"/>
          </p:nvPr>
        </p:nvSpPr>
        <p:spPr/>
        <p:txBody>
          <a:bodyPr>
            <a:normAutofit/>
          </a:bodyPr>
          <a:lstStyle/>
          <a:p>
            <a:pPr algn="just">
              <a:lnSpc>
                <a:spcPct val="150000"/>
              </a:lnSpc>
            </a:pPr>
            <a:r>
              <a:rPr lang="en-US" sz="2000" dirty="0">
                <a:latin typeface="Comic Sans MS" pitchFamily="66" charset="0"/>
              </a:rPr>
              <a:t>The Australian federation consists of six States and two Territories. Most inland borders follow lines of longitude and latitude. The largest State, Western Australia, is about the same size as Western Europe</a:t>
            </a:r>
            <a:r>
              <a:rPr lang="en-US" sz="2000" dirty="0" smtClean="0">
                <a:latin typeface="Comic Sans MS" pitchFamily="66" charset="0"/>
              </a:rPr>
              <a:t>.</a:t>
            </a:r>
            <a:endParaRPr lang="cs-CZ" sz="2000" dirty="0" smtClean="0">
              <a:latin typeface="Comic Sans MS" pitchFamily="66" charset="0"/>
            </a:endParaRPr>
          </a:p>
          <a:p>
            <a:pPr algn="just">
              <a:lnSpc>
                <a:spcPct val="150000"/>
              </a:lnSpc>
            </a:pPr>
            <a:r>
              <a:rPr lang="en-US" sz="2000" dirty="0">
                <a:latin typeface="Comic Sans MS" pitchFamily="66" charset="0"/>
              </a:rPr>
              <a:t>Australia is the driest inhabited continent on earth. </a:t>
            </a:r>
            <a:endParaRPr lang="cs-CZ" sz="2000" dirty="0" smtClean="0">
              <a:latin typeface="Comic Sans MS" pitchFamily="66" charset="0"/>
            </a:endParaRPr>
          </a:p>
          <a:p>
            <a:pPr algn="just">
              <a:lnSpc>
                <a:spcPct val="150000"/>
              </a:lnSpc>
            </a:pPr>
            <a:r>
              <a:rPr lang="cs-CZ" sz="2000" dirty="0" smtClean="0">
                <a:latin typeface="Comic Sans MS" pitchFamily="66" charset="0"/>
              </a:rPr>
              <a:t>A lot </a:t>
            </a:r>
            <a:r>
              <a:rPr lang="cs-CZ" sz="2000" dirty="0" err="1" smtClean="0">
                <a:latin typeface="Comic Sans MS" pitchFamily="66" charset="0"/>
              </a:rPr>
              <a:t>of</a:t>
            </a:r>
            <a:r>
              <a:rPr lang="cs-CZ" sz="2000" dirty="0" smtClean="0">
                <a:latin typeface="Comic Sans MS" pitchFamily="66" charset="0"/>
              </a:rPr>
              <a:t> </a:t>
            </a:r>
            <a:r>
              <a:rPr lang="cs-CZ" sz="2000" dirty="0" err="1" smtClean="0">
                <a:latin typeface="Comic Sans MS" pitchFamily="66" charset="0"/>
              </a:rPr>
              <a:t>sheep</a:t>
            </a:r>
            <a:r>
              <a:rPr lang="cs-CZ" sz="2000" dirty="0" smtClean="0">
                <a:latin typeface="Comic Sans MS" pitchFamily="66" charset="0"/>
              </a:rPr>
              <a:t> and </a:t>
            </a:r>
            <a:r>
              <a:rPr lang="cs-CZ" sz="2000" dirty="0" err="1" smtClean="0">
                <a:latin typeface="Comic Sans MS" pitchFamily="66" charset="0"/>
              </a:rPr>
              <a:t>cattle</a:t>
            </a:r>
            <a:r>
              <a:rPr lang="cs-CZ" sz="2000" dirty="0" smtClean="0">
                <a:latin typeface="Comic Sans MS" pitchFamily="66" charset="0"/>
              </a:rPr>
              <a:t> </a:t>
            </a:r>
            <a:r>
              <a:rPr lang="cs-CZ" sz="2000" dirty="0" err="1" smtClean="0">
                <a:latin typeface="Comic Sans MS" pitchFamily="66" charset="0"/>
              </a:rPr>
              <a:t>farms</a:t>
            </a:r>
            <a:r>
              <a:rPr lang="cs-CZ" sz="2000" dirty="0" smtClean="0">
                <a:latin typeface="Comic Sans MS" pitchFamily="66" charset="0"/>
              </a:rPr>
              <a:t> are </a:t>
            </a:r>
            <a:r>
              <a:rPr lang="cs-CZ" sz="2000" dirty="0" err="1" smtClean="0">
                <a:latin typeface="Comic Sans MS" pitchFamily="66" charset="0"/>
              </a:rPr>
              <a:t>there</a:t>
            </a:r>
            <a:r>
              <a:rPr lang="cs-CZ" sz="2000" dirty="0" smtClean="0">
                <a:latin typeface="Comic Sans MS" pitchFamily="66" charset="0"/>
              </a:rPr>
              <a:t> in </a:t>
            </a:r>
            <a:r>
              <a:rPr lang="cs-CZ" sz="2000" dirty="0" err="1">
                <a:latin typeface="Comic Sans MS" pitchFamily="66" charset="0"/>
              </a:rPr>
              <a:t>A</a:t>
            </a:r>
            <a:r>
              <a:rPr lang="cs-CZ" sz="2000" dirty="0" err="1" smtClean="0">
                <a:latin typeface="Comic Sans MS" pitchFamily="66" charset="0"/>
              </a:rPr>
              <a:t>ustralia</a:t>
            </a:r>
            <a:r>
              <a:rPr lang="cs-CZ" sz="2000" dirty="0" smtClean="0">
                <a:latin typeface="Comic Sans MS" pitchFamily="66" charset="0"/>
              </a:rPr>
              <a:t>.</a:t>
            </a:r>
          </a:p>
          <a:p>
            <a:pPr algn="just">
              <a:lnSpc>
                <a:spcPct val="150000"/>
              </a:lnSpc>
            </a:pP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capital</a:t>
            </a:r>
            <a:r>
              <a:rPr lang="cs-CZ" sz="2000" dirty="0" smtClean="0">
                <a:latin typeface="Comic Sans MS" pitchFamily="66" charset="0"/>
              </a:rPr>
              <a:t> city </a:t>
            </a:r>
            <a:r>
              <a:rPr lang="cs-CZ" sz="2000" dirty="0" err="1" smtClean="0">
                <a:latin typeface="Comic Sans MS" pitchFamily="66" charset="0"/>
              </a:rPr>
              <a:t>is</a:t>
            </a:r>
            <a:r>
              <a:rPr lang="cs-CZ" sz="2000" dirty="0" smtClean="0">
                <a:latin typeface="Comic Sans MS" pitchFamily="66" charset="0"/>
              </a:rPr>
              <a:t> Canberra</a:t>
            </a: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smtClean="0">
                <a:solidFill>
                  <a:srgbClr val="7030A0"/>
                </a:solidFill>
                <a:latin typeface="Comic Sans MS" pitchFamily="66" charset="0"/>
              </a:rPr>
              <a:t>Canberra</a:t>
            </a: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r>
              <a:rPr lang="cs-CZ" b="1" dirty="0" err="1" smtClean="0">
                <a:solidFill>
                  <a:srgbClr val="7030A0"/>
                </a:solidFill>
                <a:latin typeface="Comic Sans MS" pitchFamily="66" charset="0"/>
              </a:rPr>
              <a:t>Sheep</a:t>
            </a:r>
            <a:r>
              <a:rPr lang="cs-CZ" b="1" dirty="0" smtClean="0">
                <a:solidFill>
                  <a:srgbClr val="7030A0"/>
                </a:solidFill>
                <a:latin typeface="Comic Sans MS" pitchFamily="66" charset="0"/>
              </a:rPr>
              <a:t> </a:t>
            </a:r>
            <a:r>
              <a:rPr lang="cs-CZ" b="1" dirty="0" err="1" smtClean="0">
                <a:solidFill>
                  <a:srgbClr val="7030A0"/>
                </a:solidFill>
                <a:latin typeface="Comic Sans MS" pitchFamily="66" charset="0"/>
              </a:rPr>
              <a:t>farm</a:t>
            </a:r>
            <a:endParaRPr lang="cs-CZ" b="1" dirty="0">
              <a:solidFill>
                <a:srgbClr val="7030A0"/>
              </a:solidFill>
              <a:latin typeface="Comic Sans MS"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44824"/>
            <a:ext cx="2232248"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581128"/>
            <a:ext cx="27622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447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endParaRPr lang="cs-CZ" dirty="0">
              <a:solidFill>
                <a:srgbClr val="7030A0"/>
              </a:solidFill>
              <a:latin typeface="Comic Sans MS" pitchFamily="66" charset="0"/>
            </a:endParaRPr>
          </a:p>
        </p:txBody>
      </p:sp>
      <p:sp>
        <p:nvSpPr>
          <p:cNvPr id="3" name="Zástupný symbol obsahu 2"/>
          <p:cNvSpPr>
            <a:spLocks noGrp="1"/>
          </p:cNvSpPr>
          <p:nvPr>
            <p:ph idx="1"/>
          </p:nvPr>
        </p:nvSpPr>
        <p:spPr/>
        <p:txBody>
          <a:bodyPr>
            <a:normAutofit fontScale="92500" lnSpcReduction="10000"/>
          </a:bodyPr>
          <a:lstStyle/>
          <a:p>
            <a:pPr algn="just">
              <a:lnSpc>
                <a:spcPct val="150000"/>
              </a:lnSpc>
            </a:pPr>
            <a:r>
              <a:rPr lang="cs-CZ" sz="2000" dirty="0" err="1" smtClean="0">
                <a:latin typeface="Comic Sans MS" pitchFamily="66" charset="0"/>
              </a:rPr>
              <a:t>Other</a:t>
            </a:r>
            <a:r>
              <a:rPr lang="cs-CZ" sz="2000" dirty="0" smtClean="0">
                <a:latin typeface="Comic Sans MS" pitchFamily="66" charset="0"/>
              </a:rPr>
              <a:t> big </a:t>
            </a:r>
            <a:r>
              <a:rPr lang="cs-CZ" sz="2000" dirty="0" err="1" smtClean="0">
                <a:latin typeface="Comic Sans MS" pitchFamily="66" charset="0"/>
              </a:rPr>
              <a:t>cities</a:t>
            </a:r>
            <a:r>
              <a:rPr lang="cs-CZ" sz="2000" dirty="0" smtClean="0">
                <a:latin typeface="Comic Sans MS" pitchFamily="66" charset="0"/>
              </a:rPr>
              <a:t> are </a:t>
            </a:r>
            <a:r>
              <a:rPr lang="cs-CZ" sz="2000" dirty="0" err="1" smtClean="0">
                <a:latin typeface="Comic Sans MS" pitchFamily="66" charset="0"/>
              </a:rPr>
              <a:t>Syndney</a:t>
            </a:r>
            <a:r>
              <a:rPr lang="cs-CZ" sz="2000" dirty="0" smtClean="0">
                <a:latin typeface="Comic Sans MS" pitchFamily="66" charset="0"/>
              </a:rPr>
              <a:t>, Melbourne, Brisbane, Adelaide, Perth.</a:t>
            </a:r>
          </a:p>
          <a:p>
            <a:pPr algn="just">
              <a:lnSpc>
                <a:spcPct val="150000"/>
              </a:lnSpc>
            </a:pPr>
            <a:r>
              <a:rPr lang="en-US" sz="2000" dirty="0" smtClean="0">
                <a:latin typeface="Comic Sans MS" pitchFamily="66" charset="0"/>
              </a:rPr>
              <a:t>Australia </a:t>
            </a:r>
            <a:r>
              <a:rPr lang="en-US" sz="2000" dirty="0">
                <a:latin typeface="Comic Sans MS" pitchFamily="66" charset="0"/>
              </a:rPr>
              <a:t>is a constitutional monarchy with Queen Elizabeth II of the United Kingdom as its head of </a:t>
            </a:r>
            <a:r>
              <a:rPr lang="en-US" sz="2000" dirty="0" smtClean="0">
                <a:latin typeface="Comic Sans MS" pitchFamily="66" charset="0"/>
              </a:rPr>
              <a:t>state</a:t>
            </a:r>
            <a:r>
              <a:rPr lang="cs-CZ" sz="2000" dirty="0" smtClean="0">
                <a:latin typeface="Comic Sans MS" pitchFamily="66" charset="0"/>
              </a:rPr>
              <a:t>.</a:t>
            </a:r>
          </a:p>
          <a:p>
            <a:pPr algn="just">
              <a:lnSpc>
                <a:spcPct val="150000"/>
              </a:lnSpc>
            </a:pPr>
            <a:r>
              <a:rPr lang="en-US" sz="2000" dirty="0">
                <a:latin typeface="Comic Sans MS" pitchFamily="66" charset="0"/>
              </a:rPr>
              <a:t>Australia’s national currency is the Australian </a:t>
            </a:r>
            <a:r>
              <a:rPr lang="en-US" sz="2000" dirty="0" smtClean="0">
                <a:latin typeface="Comic Sans MS" pitchFamily="66" charset="0"/>
              </a:rPr>
              <a:t>dollar</a:t>
            </a:r>
            <a:r>
              <a:rPr lang="cs-CZ" sz="2000" dirty="0" smtClean="0">
                <a:latin typeface="Comic Sans MS" pitchFamily="66" charset="0"/>
              </a:rPr>
              <a:t>.</a:t>
            </a:r>
            <a:r>
              <a:rPr lang="en-US" sz="2000" dirty="0">
                <a:latin typeface="Comic Sans MS" pitchFamily="66" charset="0"/>
              </a:rPr>
              <a:t> </a:t>
            </a:r>
            <a:endParaRPr lang="cs-CZ" sz="2000" dirty="0" smtClean="0">
              <a:latin typeface="Comic Sans MS" pitchFamily="66" charset="0"/>
            </a:endParaRPr>
          </a:p>
          <a:p>
            <a:pPr algn="just">
              <a:lnSpc>
                <a:spcPct val="150000"/>
              </a:lnSpc>
            </a:pPr>
            <a:r>
              <a:rPr lang="en-US" sz="2000" dirty="0" smtClean="0">
                <a:latin typeface="Comic Sans MS" pitchFamily="66" charset="0"/>
              </a:rPr>
              <a:t>The </a:t>
            </a:r>
            <a:r>
              <a:rPr lang="en-US" sz="2000" dirty="0">
                <a:latin typeface="Comic Sans MS" pitchFamily="66" charset="0"/>
              </a:rPr>
              <a:t>flag of Australia is </a:t>
            </a:r>
            <a:r>
              <a:rPr lang="cs-CZ" sz="2000" dirty="0" smtClean="0">
                <a:latin typeface="Comic Sans MS" pitchFamily="66" charset="0"/>
              </a:rPr>
              <a:t>in</a:t>
            </a:r>
            <a:r>
              <a:rPr lang="en-US" sz="2000" dirty="0" smtClean="0">
                <a:latin typeface="Comic Sans MS" pitchFamily="66" charset="0"/>
              </a:rPr>
              <a:t> </a:t>
            </a:r>
            <a:r>
              <a:rPr lang="en-US" sz="2000" dirty="0">
                <a:latin typeface="Comic Sans MS" pitchFamily="66" charset="0"/>
              </a:rPr>
              <a:t>a blue field with the Union Flag in the canton (upper hoist quarter), and a large white seven-pointed star known as the Commonwealth Star in the lower hoist quarter.</a:t>
            </a:r>
            <a:endParaRPr lang="cs-CZ" sz="2000" dirty="0" smtClean="0">
              <a:latin typeface="Comic Sans MS" pitchFamily="66" charset="0"/>
            </a:endParaRP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r>
              <a:rPr lang="cs-CZ" b="1" dirty="0" err="1" smtClean="0">
                <a:solidFill>
                  <a:srgbClr val="7030A0"/>
                </a:solidFill>
                <a:latin typeface="Comic Sans MS" pitchFamily="66" charset="0"/>
              </a:rPr>
              <a:t>Australian</a:t>
            </a:r>
            <a:r>
              <a:rPr lang="cs-CZ" b="1" dirty="0" smtClean="0">
                <a:solidFill>
                  <a:srgbClr val="7030A0"/>
                </a:solidFill>
                <a:latin typeface="Comic Sans MS" pitchFamily="66" charset="0"/>
              </a:rPr>
              <a:t> </a:t>
            </a:r>
            <a:r>
              <a:rPr lang="cs-CZ" b="1" dirty="0" err="1" smtClean="0">
                <a:solidFill>
                  <a:srgbClr val="7030A0"/>
                </a:solidFill>
                <a:latin typeface="Comic Sans MS" pitchFamily="66" charset="0"/>
              </a:rPr>
              <a:t>Dollar</a:t>
            </a:r>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endParaRPr lang="cs-CZ" b="1" dirty="0" smtClean="0">
              <a:solidFill>
                <a:srgbClr val="7030A0"/>
              </a:solidFill>
              <a:latin typeface="Comic Sans MS" pitchFamily="66" charset="0"/>
            </a:endParaRPr>
          </a:p>
          <a:p>
            <a:endParaRPr lang="cs-CZ" b="1" dirty="0">
              <a:solidFill>
                <a:srgbClr val="7030A0"/>
              </a:solidFill>
              <a:latin typeface="Comic Sans MS" pitchFamily="66" charset="0"/>
            </a:endParaRPr>
          </a:p>
          <a:p>
            <a:r>
              <a:rPr lang="cs-CZ" b="1" dirty="0" err="1" smtClean="0">
                <a:solidFill>
                  <a:srgbClr val="7030A0"/>
                </a:solidFill>
                <a:latin typeface="Comic Sans MS" pitchFamily="66" charset="0"/>
              </a:rPr>
              <a:t>Australian</a:t>
            </a:r>
            <a:r>
              <a:rPr lang="cs-CZ" b="1" dirty="0" smtClean="0">
                <a:solidFill>
                  <a:srgbClr val="7030A0"/>
                </a:solidFill>
                <a:latin typeface="Comic Sans MS" pitchFamily="66" charset="0"/>
              </a:rPr>
              <a:t> flag</a:t>
            </a:r>
            <a:endParaRPr lang="cs-CZ" b="1" dirty="0">
              <a:solidFill>
                <a:srgbClr val="7030A0"/>
              </a:solidFill>
              <a:latin typeface="Comic Sans MS" pitchFamily="66"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4509120"/>
            <a:ext cx="2808312"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334" y="1916832"/>
            <a:ext cx="2428875"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2447886"/>
      </p:ext>
    </p:extLst>
  </p:cSld>
  <p:clrMapOvr>
    <a:masterClrMapping/>
  </p:clrMapOvr>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407</Words>
  <Application>Microsoft Office PowerPoint</Application>
  <PresentationFormat>Prezentácia na obrazovke (4:3)</PresentationFormat>
  <Paragraphs>87</Paragraphs>
  <Slides>6</Slides>
  <Notes>0</Notes>
  <HiddenSlides>0</HiddenSlides>
  <MMClips>0</MMClips>
  <ScaleCrop>false</ScaleCrop>
  <HeadingPairs>
    <vt:vector size="4" baseType="variant">
      <vt:variant>
        <vt:lpstr>Motív</vt:lpstr>
      </vt:variant>
      <vt:variant>
        <vt:i4>1</vt:i4>
      </vt:variant>
      <vt:variant>
        <vt:lpstr>Nadpisy snímok</vt:lpstr>
      </vt:variant>
      <vt:variant>
        <vt:i4>6</vt:i4>
      </vt:variant>
    </vt:vector>
  </HeadingPairs>
  <TitlesOfParts>
    <vt:vector size="7" baseType="lpstr">
      <vt:lpstr>Motív Office</vt:lpstr>
      <vt:lpstr>Prezentácia programu PowerPoint</vt:lpstr>
      <vt:lpstr>Australia</vt:lpstr>
      <vt:lpstr>Facts about Australia</vt:lpstr>
      <vt:lpstr>Prezentácia programu PowerPoint</vt:lpstr>
      <vt:lpstr>Prezentácia programu PowerPoint</vt:lpstr>
      <vt:lpstr>Prezentácia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Macík</dc:creator>
  <cp:lastModifiedBy>Macík</cp:lastModifiedBy>
  <cp:revision>17</cp:revision>
  <dcterms:created xsi:type="dcterms:W3CDTF">2012-07-09T15:44:02Z</dcterms:created>
  <dcterms:modified xsi:type="dcterms:W3CDTF">2012-08-13T18:45:46Z</dcterms:modified>
</cp:coreProperties>
</file>