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Upravte štýl predlohy podnadpisov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60031-FC8D-4D35-A84C-E26AB1867AE9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F4DAF-EA85-47CB-B1E0-96CFFA3AD21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82944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60031-FC8D-4D35-A84C-E26AB1867AE9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F4DAF-EA85-47CB-B1E0-96CFFA3AD21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80046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60031-FC8D-4D35-A84C-E26AB1867AE9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F4DAF-EA85-47CB-B1E0-96CFFA3AD21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6588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60031-FC8D-4D35-A84C-E26AB1867AE9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F4DAF-EA85-47CB-B1E0-96CFFA3AD21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7517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60031-FC8D-4D35-A84C-E26AB1867AE9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F4DAF-EA85-47CB-B1E0-96CFFA3AD21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7967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60031-FC8D-4D35-A84C-E26AB1867AE9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F4DAF-EA85-47CB-B1E0-96CFFA3AD21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4674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60031-FC8D-4D35-A84C-E26AB1867AE9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F4DAF-EA85-47CB-B1E0-96CFFA3AD21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094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60031-FC8D-4D35-A84C-E26AB1867AE9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F4DAF-EA85-47CB-B1E0-96CFFA3AD21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0641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60031-FC8D-4D35-A84C-E26AB1867AE9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F4DAF-EA85-47CB-B1E0-96CFFA3AD21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53252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60031-FC8D-4D35-A84C-E26AB1867AE9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F4DAF-EA85-47CB-B1E0-96CFFA3AD21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71640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60031-FC8D-4D35-A84C-E26AB1867AE9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F4DAF-EA85-47CB-B1E0-96CFFA3AD21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5123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C60031-FC8D-4D35-A84C-E26AB1867AE9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2F4DAF-EA85-47CB-B1E0-96CFFA3AD21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2459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uncrunch.com/history-of-valentine-s-day-15118/" TargetMode="External"/><Relationship Id="rId2" Type="http://schemas.openxmlformats.org/officeDocument/2006/relationships/hyperlink" Target="http://clipartguide.com/_pages/0511-1101-1113-4770.html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hyperlink" Target="http://red-rose-guides.blogspot.cz/2012/01/red-rose_08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6140247"/>
              </p:ext>
            </p:extLst>
          </p:nvPr>
        </p:nvGraphicFramePr>
        <p:xfrm>
          <a:off x="1666875" y="260350"/>
          <a:ext cx="5756275" cy="109728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5756275"/>
              </a:tblGrid>
              <a:tr h="109696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Lucida Sans Unicode"/>
                          <a:cs typeface="Tahoma"/>
                        </a:rPr>
                        <a:t>                      Soukromá Obchodní Akademie, spol. s.r.o.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Lucida Sans Unicode"/>
                          <a:cs typeface="Tahoma"/>
                        </a:rPr>
                        <a:t>                  Svatováclavská 1404, 438 01 Žatec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Lucida Sans Unicode"/>
                          <a:cs typeface="Tahoma"/>
                        </a:rPr>
                        <a:t>                     tel.: 415 726 003, fax: 415 726 003,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Lucida Sans Unicode"/>
                          <a:cs typeface="Tahoma"/>
                        </a:rPr>
                        <a:t>                              e-mail: soa@soazatec.cz, www.soazatec.cz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cs-CZ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omic Sans MS" pitchFamily="66" charset="0"/>
                        <a:ea typeface="Lucida Sans Unicode"/>
                        <a:cs typeface="Tahoma"/>
                      </a:endParaRPr>
                    </a:p>
                  </a:txBody>
                  <a:tcPr marL="68572" marR="68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104" name="Rectangle 3"/>
          <p:cNvSpPr>
            <a:spLocks noChangeArrowheads="1"/>
          </p:cNvSpPr>
          <p:nvPr/>
        </p:nvSpPr>
        <p:spPr bwMode="auto">
          <a:xfrm>
            <a:off x="1655763" y="33226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cs-CZ">
              <a:solidFill>
                <a:srgbClr val="000000"/>
              </a:solidFill>
            </a:endParaRPr>
          </a:p>
        </p:txBody>
      </p:sp>
      <p:sp>
        <p:nvSpPr>
          <p:cNvPr id="4105" name="Rectangle 4"/>
          <p:cNvSpPr>
            <a:spLocks noChangeArrowheads="1"/>
          </p:cNvSpPr>
          <p:nvPr/>
        </p:nvSpPr>
        <p:spPr bwMode="auto">
          <a:xfrm>
            <a:off x="1655763" y="37798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>
              <a:tabLst>
                <a:tab pos="1343025" algn="r"/>
              </a:tabLst>
            </a:pPr>
            <a:r>
              <a:rPr lang="de-DE" sz="1100">
                <a:solidFill>
                  <a:srgbClr val="000000"/>
                </a:solidFill>
                <a:latin typeface="MetaBookCE-Roman" charset="-18"/>
                <a:cs typeface="Times New Roman" pitchFamily="18" charset="0"/>
              </a:rPr>
              <a:t>	</a:t>
            </a:r>
            <a:endParaRPr lang="de-DE">
              <a:solidFill>
                <a:srgbClr val="000000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1251247"/>
              </p:ext>
            </p:extLst>
          </p:nvPr>
        </p:nvGraphicFramePr>
        <p:xfrm>
          <a:off x="1684338" y="1628775"/>
          <a:ext cx="5767388" cy="9030619"/>
        </p:xfrm>
        <a:graphic>
          <a:graphicData uri="http://schemas.openxmlformats.org/drawingml/2006/table">
            <a:tbl>
              <a:tblPr firstRow="1" firstCol="1" bandRow="1"/>
              <a:tblGrid>
                <a:gridCol w="2883694"/>
                <a:gridCol w="2883694"/>
              </a:tblGrid>
              <a:tr h="385579">
                <a:tc>
                  <a:txBody>
                    <a:bodyPr/>
                    <a:lstStyle/>
                    <a:p>
                      <a:pPr indent="449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DIGITÁLNÍ UČEBNÍ MATERIÁL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TÉMATICKÁ OBLAST – 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ANGLICKÁ GRAMATIKA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Název předmětu nebo činnosti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47700" algn="l"/>
                        </a:tabLs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	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Anglický </a:t>
                      </a:r>
                      <a:r>
                        <a:rPr lang="cs-CZ" sz="1100" i="1" dirty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jazyk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Jméno, příjmení, titul autora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 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dirty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cs-CZ" sz="1100" i="1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Marcela Tichotová, Mgr.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3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Název práce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St. </a:t>
                      </a:r>
                      <a:r>
                        <a:rPr lang="cs-CZ" sz="1100" dirty="0" err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Valentine´s</a:t>
                      </a:r>
                      <a:r>
                        <a:rPr lang="cs-CZ" sz="110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cs-CZ" sz="1100" dirty="0" err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Day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3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Stupeň a typ vzdělávání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Středoškolské</a:t>
                      </a:r>
                      <a:r>
                        <a:rPr lang="cs-CZ" sz="1100" i="1" baseline="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 vzdělávání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Pracovní skupina – třída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 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1.-4. </a:t>
                      </a:r>
                      <a:r>
                        <a:rPr lang="cs-CZ" sz="1100" i="1" dirty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ročník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3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Očekávaný výstup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 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Aplikace poznatků z reálií anglicky hovořících zemí</a:t>
                      </a:r>
                      <a:r>
                        <a:rPr lang="cs-CZ" sz="1100" i="1" dirty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 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52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Použité programové vybavení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 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Powerpoint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Použitá studijní literatura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Festivals and Special Days in Britain, Scholastic 2000.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Customs and Lifestyle in UK and </a:t>
                      </a:r>
                      <a:r>
                        <a:rPr lang="en-US" sz="1100" dirty="0" err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Ireand</a:t>
                      </a:r>
                      <a:r>
                        <a:rPr lang="en-US" sz="110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, Scholastic 2005.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6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Použité nebo doporučené WWW stránky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dirty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http://aliran.com/8288.html,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  <a:latin typeface="+mn-lt"/>
                          <a:ea typeface="Calibri"/>
                          <a:cs typeface="Times New Roman"/>
                          <a:hlinkClick r:id="rId2"/>
                        </a:rPr>
                        <a:t>http://clipartguide.com/_</a:t>
                      </a:r>
                      <a:r>
                        <a:rPr lang="cs-CZ" sz="1100" dirty="0" err="1" smtClean="0">
                          <a:effectLst/>
                          <a:latin typeface="+mn-lt"/>
                          <a:ea typeface="Calibri"/>
                          <a:cs typeface="Times New Roman"/>
                          <a:hlinkClick r:id="rId2"/>
                        </a:rPr>
                        <a:t>pages</a:t>
                      </a:r>
                      <a:r>
                        <a:rPr lang="cs-CZ" sz="1100" dirty="0" smtClean="0">
                          <a:effectLst/>
                          <a:latin typeface="+mn-lt"/>
                          <a:ea typeface="Calibri"/>
                          <a:cs typeface="Times New Roman"/>
                          <a:hlinkClick r:id="rId2"/>
                        </a:rPr>
                        <a:t>/0511-1101-1113-4770.html</a:t>
                      </a:r>
                      <a:r>
                        <a:rPr lang="cs-CZ" sz="11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cs-CZ" sz="1100" dirty="0" smtClean="0">
                          <a:effectLst/>
                          <a:latin typeface="+mn-lt"/>
                          <a:ea typeface="Calibri"/>
                          <a:cs typeface="Times New Roman"/>
                          <a:hlinkClick r:id="rId3"/>
                        </a:rPr>
                        <a:t>http://www.funcrunch.com/history-of-valentine-s-day-15118/</a:t>
                      </a:r>
                      <a:r>
                        <a:rPr lang="cs-CZ" sz="11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cs-CZ" sz="1100" dirty="0" smtClean="0">
                          <a:effectLst/>
                          <a:latin typeface="+mn-lt"/>
                          <a:ea typeface="Calibri"/>
                          <a:cs typeface="Times New Roman"/>
                          <a:hlinkClick r:id="rId4"/>
                        </a:rPr>
                        <a:t>http://red-rose-http://www.tlucinkat.estranky.cz/fotoalbum/medvidci/roztomili-medvidci___/</a:t>
                      </a:r>
                      <a:r>
                        <a:rPr lang="cs-CZ" sz="1100" smtClean="0">
                          <a:effectLst/>
                          <a:latin typeface="+mn-lt"/>
                          <a:ea typeface="Calibri"/>
                          <a:cs typeface="Times New Roman"/>
                          <a:hlinkClick r:id="rId4"/>
                        </a:rPr>
                        <a:t>medvidek-70.jpg.htmlguides.blogspot.cz/2012/01/red-rose_08.html</a:t>
                      </a:r>
                      <a:r>
                        <a:rPr lang="cs-CZ" sz="110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, http://www.google.cz/imgres?q=valentines+card&amp;hl=cs&amp;biw=1192&amp;bih=587&amp;tbm=isch&amp;tbnid=QXyxfkbIqx0c1M:&amp;imgrefurl=http://smsread.com/blog/valentines-greeting-cards.html&amp;docid=koB6iWpGxVVGGM&amp;imgurl=http://smsread.com/blog/wp-content/uploads/2010/02/valentine-card-from-ktc2-thumb.jpg&amp;w=420&amp;h=521&amp;ei=6-_tT7rOBsjR4QT4ysXXDQ&amp;zoom=1&amp;iact=hc&amp;vpx=80&amp;vpy=223&amp;dur=172&amp;hovh=250&amp;hovw=202&amp;tx=118&amp;ty=171&amp;sig=114242376083990805264&amp;page=1&amp;tbnh=112&amp;tbnw=85&amp;start=0&amp;ndsp=23&amp;ved=1t:429,r:7,s:0,i:94</a:t>
                      </a:r>
                      <a:endParaRPr lang="cs-CZ" sz="11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1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04664"/>
            <a:ext cx="1676400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162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2835746"/>
          </a:xfrm>
        </p:spPr>
        <p:txBody>
          <a:bodyPr>
            <a:normAutofit/>
          </a:bodyPr>
          <a:lstStyle/>
          <a:p>
            <a:r>
              <a:rPr lang="cs-CZ" sz="5400" b="1" dirty="0" smtClean="0">
                <a:solidFill>
                  <a:srgbClr val="FF0000"/>
                </a:solidFill>
                <a:latin typeface="Comic Sans MS" pitchFamily="66" charset="0"/>
              </a:rPr>
              <a:t>St. </a:t>
            </a:r>
            <a:r>
              <a:rPr lang="cs-CZ" sz="5400" b="1" dirty="0" err="1" smtClean="0">
                <a:solidFill>
                  <a:srgbClr val="FF0000"/>
                </a:solidFill>
                <a:latin typeface="Comic Sans MS" pitchFamily="66" charset="0"/>
              </a:rPr>
              <a:t>Valentine´s</a:t>
            </a:r>
            <a:r>
              <a:rPr lang="cs-CZ" sz="54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cs-CZ" sz="5400" b="1" dirty="0" err="1" smtClean="0">
                <a:solidFill>
                  <a:srgbClr val="FF0000"/>
                </a:solidFill>
                <a:latin typeface="Comic Sans MS" pitchFamily="66" charset="0"/>
              </a:rPr>
              <a:t>Day</a:t>
            </a:r>
            <a:endParaRPr lang="cs-CZ" sz="5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429000"/>
            <a:ext cx="3384376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9963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cs-CZ" sz="2000" dirty="0" err="1" smtClean="0">
                <a:latin typeface="Comic Sans MS" pitchFamily="66" charset="0"/>
              </a:rPr>
              <a:t>It´s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celebrated</a:t>
            </a:r>
            <a:r>
              <a:rPr lang="cs-CZ" sz="2000" dirty="0" smtClean="0">
                <a:latin typeface="Comic Sans MS" pitchFamily="66" charset="0"/>
              </a:rPr>
              <a:t> on 14th </a:t>
            </a:r>
            <a:r>
              <a:rPr lang="cs-CZ" sz="2000" dirty="0" err="1" smtClean="0">
                <a:latin typeface="Comic Sans MS" pitchFamily="66" charset="0"/>
              </a:rPr>
              <a:t>February</a:t>
            </a:r>
            <a:r>
              <a:rPr lang="cs-CZ" sz="2000" dirty="0" smtClean="0">
                <a:latin typeface="Comic Sans MS" pitchFamily="66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cs-CZ" sz="2000" dirty="0" err="1" smtClean="0">
                <a:latin typeface="Comic Sans MS" pitchFamily="66" charset="0"/>
              </a:rPr>
              <a:t>The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holiday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of</a:t>
            </a:r>
            <a:r>
              <a:rPr lang="cs-CZ" sz="2000" dirty="0" smtClean="0">
                <a:latin typeface="Comic Sans MS" pitchFamily="66" charset="0"/>
              </a:rPr>
              <a:t> Saint </a:t>
            </a:r>
            <a:r>
              <a:rPr lang="cs-CZ" sz="2000" dirty="0" err="1" smtClean="0">
                <a:latin typeface="Comic Sans MS" pitchFamily="66" charset="0"/>
              </a:rPr>
              <a:t>Valentine´s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day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probably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derives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from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ancient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roman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feast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>
                <a:latin typeface="Comic Sans MS" pitchFamily="66" charset="0"/>
              </a:rPr>
              <a:t>L</a:t>
            </a:r>
            <a:r>
              <a:rPr lang="cs-CZ" sz="2000" dirty="0" err="1" smtClean="0">
                <a:latin typeface="Comic Sans MS" pitchFamily="66" charset="0"/>
              </a:rPr>
              <a:t>upercalia</a:t>
            </a:r>
            <a:r>
              <a:rPr lang="cs-CZ" sz="2000" dirty="0" smtClean="0">
                <a:latin typeface="Comic Sans MS" pitchFamily="66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cs-CZ" sz="2000" dirty="0" smtClean="0">
                <a:latin typeface="Comic Sans MS" pitchFamily="66" charset="0"/>
              </a:rPr>
              <a:t>On </a:t>
            </a:r>
            <a:r>
              <a:rPr lang="cs-CZ" sz="2000" dirty="0" err="1" smtClean="0">
                <a:latin typeface="Comic Sans MS" pitchFamily="66" charset="0"/>
              </a:rPr>
              <a:t>the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eve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of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the</a:t>
            </a:r>
            <a:r>
              <a:rPr lang="cs-CZ" sz="2000" dirty="0" smtClean="0">
                <a:latin typeface="Comic Sans MS" pitchFamily="66" charset="0"/>
              </a:rPr>
              <a:t> festival </a:t>
            </a:r>
            <a:r>
              <a:rPr lang="cs-CZ" sz="2000" dirty="0" err="1" smtClean="0">
                <a:latin typeface="Comic Sans MS" pitchFamily="66" charset="0"/>
              </a:rPr>
              <a:t>Lupercalia</a:t>
            </a:r>
            <a:r>
              <a:rPr lang="cs-CZ" sz="2000" dirty="0" smtClean="0">
                <a:latin typeface="Comic Sans MS" pitchFamily="66" charset="0"/>
              </a:rPr>
              <a:t>, </a:t>
            </a:r>
            <a:r>
              <a:rPr lang="cs-CZ" sz="2000" dirty="0" err="1" smtClean="0">
                <a:latin typeface="Comic Sans MS" pitchFamily="66" charset="0"/>
              </a:rPr>
              <a:t>the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names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of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all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young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girls</a:t>
            </a:r>
            <a:r>
              <a:rPr lang="cs-CZ" sz="2000" dirty="0" smtClean="0">
                <a:latin typeface="Comic Sans MS" pitchFamily="66" charset="0"/>
              </a:rPr>
              <a:t> in </a:t>
            </a:r>
            <a:r>
              <a:rPr lang="cs-CZ" sz="2000" dirty="0" err="1" smtClean="0">
                <a:latin typeface="Comic Sans MS" pitchFamily="66" charset="0"/>
              </a:rPr>
              <a:t>the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district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were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placed</a:t>
            </a:r>
            <a:r>
              <a:rPr lang="cs-CZ" sz="2000" dirty="0" smtClean="0">
                <a:latin typeface="Comic Sans MS" pitchFamily="66" charset="0"/>
              </a:rPr>
              <a:t> on </a:t>
            </a:r>
            <a:r>
              <a:rPr lang="cs-CZ" sz="2000" dirty="0" err="1" smtClean="0">
                <a:latin typeface="Comic Sans MS" pitchFamily="66" charset="0"/>
              </a:rPr>
              <a:t>slips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of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paper</a:t>
            </a:r>
            <a:r>
              <a:rPr lang="cs-CZ" sz="2000" dirty="0" smtClean="0">
                <a:latin typeface="Comic Sans MS" pitchFamily="66" charset="0"/>
              </a:rPr>
              <a:t> in a love </a:t>
            </a:r>
            <a:r>
              <a:rPr lang="cs-CZ" sz="2000" dirty="0" err="1" smtClean="0">
                <a:latin typeface="Comic Sans MS" pitchFamily="66" charset="0"/>
              </a:rPr>
              <a:t>urn</a:t>
            </a:r>
            <a:r>
              <a:rPr lang="cs-CZ" sz="2000" dirty="0" smtClean="0">
                <a:latin typeface="Comic Sans MS" pitchFamily="66" charset="0"/>
              </a:rPr>
              <a:t>. </a:t>
            </a:r>
            <a:r>
              <a:rPr lang="cs-CZ" sz="2000" dirty="0" err="1" smtClean="0">
                <a:latin typeface="Comic Sans MS" pitchFamily="66" charset="0"/>
              </a:rPr>
              <a:t>The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young</a:t>
            </a:r>
            <a:r>
              <a:rPr lang="cs-CZ" sz="2000" dirty="0" smtClean="0">
                <a:latin typeface="Comic Sans MS" pitchFamily="66" charset="0"/>
              </a:rPr>
              <a:t> man </a:t>
            </a:r>
            <a:r>
              <a:rPr lang="cs-CZ" sz="2000" dirty="0" err="1" smtClean="0">
                <a:latin typeface="Comic Sans MS" pitchFamily="66" charset="0"/>
              </a:rPr>
              <a:t>each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drew</a:t>
            </a:r>
            <a:r>
              <a:rPr lang="cs-CZ" sz="2000" dirty="0" smtClean="0">
                <a:latin typeface="Comic Sans MS" pitchFamily="66" charset="0"/>
              </a:rPr>
              <a:t> a </a:t>
            </a:r>
            <a:r>
              <a:rPr lang="cs-CZ" sz="2000" dirty="0" err="1" smtClean="0">
                <a:latin typeface="Comic Sans MS" pitchFamily="66" charset="0"/>
              </a:rPr>
              <a:t>name</a:t>
            </a:r>
            <a:r>
              <a:rPr lang="cs-CZ" sz="2000" dirty="0" smtClean="0">
                <a:latin typeface="Comic Sans MS" pitchFamily="66" charset="0"/>
              </a:rPr>
              <a:t> and </a:t>
            </a:r>
            <a:r>
              <a:rPr lang="cs-CZ" sz="2000" dirty="0" err="1" smtClean="0">
                <a:latin typeface="Comic Sans MS" pitchFamily="66" charset="0"/>
              </a:rPr>
              <a:t>the</a:t>
            </a:r>
            <a:r>
              <a:rPr lang="cs-CZ" sz="2000" dirty="0" smtClean="0">
                <a:latin typeface="Comic Sans MS" pitchFamily="66" charset="0"/>
              </a:rPr>
              <a:t> girl </a:t>
            </a:r>
            <a:r>
              <a:rPr lang="cs-CZ" sz="2000" dirty="0" err="1" smtClean="0">
                <a:latin typeface="Comic Sans MS" pitchFamily="66" charset="0"/>
              </a:rPr>
              <a:t>whose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name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was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chosen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was</a:t>
            </a:r>
            <a:r>
              <a:rPr lang="cs-CZ" sz="2000" dirty="0" smtClean="0">
                <a:latin typeface="Comic Sans MS" pitchFamily="66" charset="0"/>
              </a:rPr>
              <a:t> to </a:t>
            </a:r>
            <a:r>
              <a:rPr lang="cs-CZ" sz="2000" dirty="0" err="1" smtClean="0">
                <a:latin typeface="Comic Sans MS" pitchFamily="66" charset="0"/>
              </a:rPr>
              <a:t>be</a:t>
            </a:r>
            <a:r>
              <a:rPr lang="cs-CZ" sz="2000" dirty="0" smtClean="0">
                <a:latin typeface="Comic Sans MS" pitchFamily="66" charset="0"/>
              </a:rPr>
              <a:t> his </a:t>
            </a:r>
            <a:r>
              <a:rPr lang="cs-CZ" sz="2000" dirty="0" err="1" smtClean="0">
                <a:latin typeface="Comic Sans MS" pitchFamily="66" charset="0"/>
              </a:rPr>
              <a:t>sweetheart</a:t>
            </a:r>
            <a:r>
              <a:rPr lang="cs-CZ" sz="2000" dirty="0" smtClean="0">
                <a:latin typeface="Comic Sans MS" pitchFamily="66" charset="0"/>
              </a:rPr>
              <a:t>  </a:t>
            </a:r>
            <a:r>
              <a:rPr lang="cs-CZ" sz="2000" dirty="0" err="1" smtClean="0">
                <a:latin typeface="Comic Sans MS" pitchFamily="66" charset="0"/>
              </a:rPr>
              <a:t>for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the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year</a:t>
            </a:r>
            <a:r>
              <a:rPr lang="cs-CZ" sz="2000" dirty="0" smtClean="0">
                <a:latin typeface="Comic Sans MS" pitchFamily="66" charset="0"/>
              </a:rPr>
              <a:t>.</a:t>
            </a:r>
            <a:endParaRPr lang="cs-CZ" sz="2000" dirty="0">
              <a:latin typeface="Comic Sans MS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509120"/>
            <a:ext cx="1981200" cy="230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30676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cs-CZ" sz="2000" dirty="0" smtClean="0">
                <a:latin typeface="Comic Sans MS" pitchFamily="66" charset="0"/>
              </a:rPr>
              <a:t>Legend has </a:t>
            </a:r>
            <a:r>
              <a:rPr lang="cs-CZ" sz="2000" dirty="0" err="1" smtClean="0">
                <a:latin typeface="Comic Sans MS" pitchFamily="66" charset="0"/>
              </a:rPr>
              <a:t>it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that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the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holiday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become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known</a:t>
            </a:r>
            <a:r>
              <a:rPr lang="cs-CZ" sz="2000" dirty="0" smtClean="0">
                <a:latin typeface="Comic Sans MS" pitchFamily="66" charset="0"/>
              </a:rPr>
              <a:t> as </a:t>
            </a:r>
            <a:r>
              <a:rPr lang="cs-CZ" sz="2000" dirty="0" err="1" smtClean="0">
                <a:latin typeface="Comic Sans MS" pitchFamily="66" charset="0"/>
              </a:rPr>
              <a:t>Valentine´s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Day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after</a:t>
            </a:r>
            <a:r>
              <a:rPr lang="cs-CZ" sz="2000" dirty="0" smtClean="0">
                <a:latin typeface="Comic Sans MS" pitchFamily="66" charset="0"/>
              </a:rPr>
              <a:t> a </a:t>
            </a:r>
            <a:r>
              <a:rPr lang="cs-CZ" sz="2000" dirty="0" err="1" smtClean="0">
                <a:latin typeface="Comic Sans MS" pitchFamily="66" charset="0"/>
              </a:rPr>
              <a:t>priest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named</a:t>
            </a:r>
            <a:r>
              <a:rPr lang="cs-CZ" sz="2000" dirty="0" smtClean="0">
                <a:latin typeface="Comic Sans MS" pitchFamily="66" charset="0"/>
              </a:rPr>
              <a:t> Valentine. </a:t>
            </a:r>
            <a:r>
              <a:rPr lang="cs-CZ" sz="2000" dirty="0" err="1" smtClean="0">
                <a:latin typeface="Comic Sans MS" pitchFamily="66" charset="0"/>
              </a:rPr>
              <a:t>Caudius</a:t>
            </a:r>
            <a:r>
              <a:rPr lang="cs-CZ" sz="2000" dirty="0" smtClean="0">
                <a:latin typeface="Comic Sans MS" pitchFamily="66" charset="0"/>
              </a:rPr>
              <a:t> II., </a:t>
            </a:r>
            <a:r>
              <a:rPr lang="cs-CZ" sz="2000" dirty="0" err="1" smtClean="0">
                <a:latin typeface="Comic Sans MS" pitchFamily="66" charset="0"/>
              </a:rPr>
              <a:t>who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was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ruler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of</a:t>
            </a:r>
            <a:r>
              <a:rPr lang="cs-CZ" sz="2000" dirty="0" smtClean="0">
                <a:latin typeface="Comic Sans MS" pitchFamily="66" charset="0"/>
              </a:rPr>
              <a:t> Rome </a:t>
            </a:r>
            <a:r>
              <a:rPr lang="cs-CZ" sz="2000" dirty="0" err="1" smtClean="0">
                <a:latin typeface="Comic Sans MS" pitchFamily="66" charset="0"/>
              </a:rPr>
              <a:t>stopped</a:t>
            </a:r>
            <a:r>
              <a:rPr lang="cs-CZ" sz="2000" dirty="0" smtClean="0">
                <a:latin typeface="Comic Sans MS" pitchFamily="66" charset="0"/>
              </a:rPr>
              <a:t> his </a:t>
            </a:r>
            <a:r>
              <a:rPr lang="cs-CZ" sz="2000" dirty="0" err="1" smtClean="0">
                <a:latin typeface="Comic Sans MS" pitchFamily="66" charset="0"/>
              </a:rPr>
              <a:t>soldiers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from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getting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married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or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even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becoming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engaged</a:t>
            </a:r>
            <a:r>
              <a:rPr lang="cs-CZ" sz="2000" dirty="0" smtClean="0">
                <a:latin typeface="Comic Sans MS" pitchFamily="66" charset="0"/>
              </a:rPr>
              <a:t>. He </a:t>
            </a:r>
            <a:r>
              <a:rPr lang="cs-CZ" sz="2000" dirty="0" err="1" smtClean="0">
                <a:latin typeface="Comic Sans MS" pitchFamily="66" charset="0"/>
              </a:rPr>
              <a:t>feared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that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if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this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occured</a:t>
            </a:r>
            <a:r>
              <a:rPr lang="cs-CZ" sz="2000" dirty="0" smtClean="0">
                <a:latin typeface="Comic Sans MS" pitchFamily="66" charset="0"/>
              </a:rPr>
              <a:t>, </a:t>
            </a:r>
            <a:r>
              <a:rPr lang="cs-CZ" sz="2000" dirty="0" err="1" smtClean="0">
                <a:latin typeface="Comic Sans MS" pitchFamily="66" charset="0"/>
              </a:rPr>
              <a:t>the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soldiers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would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want</a:t>
            </a:r>
            <a:r>
              <a:rPr lang="cs-CZ" sz="2000" dirty="0" smtClean="0">
                <a:latin typeface="Comic Sans MS" pitchFamily="66" charset="0"/>
              </a:rPr>
              <a:t> to </a:t>
            </a:r>
            <a:r>
              <a:rPr lang="cs-CZ" sz="2000" dirty="0" err="1" smtClean="0">
                <a:latin typeface="Comic Sans MS" pitchFamily="66" charset="0"/>
              </a:rPr>
              <a:t>stay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at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home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with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their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families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instead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of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going</a:t>
            </a:r>
            <a:r>
              <a:rPr lang="cs-CZ" sz="2000" dirty="0" smtClean="0">
                <a:latin typeface="Comic Sans MS" pitchFamily="66" charset="0"/>
              </a:rPr>
              <a:t> to </a:t>
            </a:r>
            <a:r>
              <a:rPr lang="cs-CZ" sz="2000" dirty="0" err="1" smtClean="0">
                <a:latin typeface="Comic Sans MS" pitchFamily="66" charset="0"/>
              </a:rPr>
              <a:t>fight</a:t>
            </a:r>
            <a:r>
              <a:rPr lang="cs-CZ" sz="2000" dirty="0" smtClean="0">
                <a:latin typeface="Comic Sans MS" pitchFamily="66" charset="0"/>
              </a:rPr>
              <a:t> his </a:t>
            </a:r>
            <a:r>
              <a:rPr lang="cs-CZ" sz="2000" dirty="0" err="1" smtClean="0">
                <a:latin typeface="Comic Sans MS" pitchFamily="66" charset="0"/>
              </a:rPr>
              <a:t>wars</a:t>
            </a:r>
            <a:r>
              <a:rPr lang="cs-CZ" sz="2000" dirty="0" smtClean="0">
                <a:latin typeface="Comic Sans MS" pitchFamily="66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cs-CZ" sz="2000" dirty="0" err="1" smtClean="0">
                <a:latin typeface="Comic Sans MS" pitchFamily="66" charset="0"/>
              </a:rPr>
              <a:t>Valentines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defied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the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emperor</a:t>
            </a:r>
            <a:r>
              <a:rPr lang="cs-CZ" sz="2000" dirty="0" smtClean="0">
                <a:latin typeface="Comic Sans MS" pitchFamily="66" charset="0"/>
              </a:rPr>
              <a:t> by </a:t>
            </a:r>
            <a:r>
              <a:rPr lang="cs-CZ" sz="2000" dirty="0" err="1" smtClean="0">
                <a:latin typeface="Comic Sans MS" pitchFamily="66" charset="0"/>
              </a:rPr>
              <a:t>secretly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marrying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young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couples</a:t>
            </a:r>
            <a:r>
              <a:rPr lang="cs-CZ" sz="2000" dirty="0" smtClean="0">
                <a:latin typeface="Comic Sans MS" pitchFamily="66" charset="0"/>
              </a:rPr>
              <a:t>, he </a:t>
            </a:r>
            <a:r>
              <a:rPr lang="cs-CZ" sz="2000" dirty="0" err="1" smtClean="0">
                <a:latin typeface="Comic Sans MS" pitchFamily="66" charset="0"/>
              </a:rPr>
              <a:t>was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arested</a:t>
            </a:r>
            <a:r>
              <a:rPr lang="cs-CZ" sz="2000" dirty="0">
                <a:latin typeface="Comic Sans MS" pitchFamily="66" charset="0"/>
              </a:rPr>
              <a:t> </a:t>
            </a:r>
            <a:r>
              <a:rPr lang="cs-CZ" sz="2000" dirty="0" smtClean="0">
                <a:latin typeface="Comic Sans MS" pitchFamily="66" charset="0"/>
              </a:rPr>
              <a:t>and </a:t>
            </a:r>
            <a:r>
              <a:rPr lang="cs-CZ" sz="2000" dirty="0" err="1" smtClean="0">
                <a:latin typeface="Comic Sans MS" pitchFamily="66" charset="0"/>
              </a:rPr>
              <a:t>beheaded</a:t>
            </a:r>
            <a:r>
              <a:rPr lang="cs-CZ" sz="2000" dirty="0" smtClean="0">
                <a:latin typeface="Comic Sans MS" pitchFamily="66" charset="0"/>
              </a:rPr>
              <a:t> on 14th </a:t>
            </a:r>
            <a:r>
              <a:rPr lang="cs-CZ" sz="2000" dirty="0" err="1" smtClean="0">
                <a:latin typeface="Comic Sans MS" pitchFamily="66" charset="0"/>
              </a:rPr>
              <a:t>February</a:t>
            </a:r>
            <a:r>
              <a:rPr lang="cs-CZ" sz="2000" dirty="0" smtClean="0">
                <a:latin typeface="Comic Sans MS" pitchFamily="66" charset="0"/>
              </a:rPr>
              <a:t>.</a:t>
            </a:r>
            <a:endParaRPr lang="cs-CZ" sz="2000" dirty="0"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5661248"/>
            <a:ext cx="936104" cy="936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1080121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98551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cs-CZ" sz="2000" dirty="0" err="1" smtClean="0">
                <a:latin typeface="Comic Sans MS" pitchFamily="66" charset="0"/>
              </a:rPr>
              <a:t>The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Valentine´s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cards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become</a:t>
            </a:r>
            <a:r>
              <a:rPr lang="cs-CZ" sz="2000" dirty="0" smtClean="0">
                <a:latin typeface="Comic Sans MS" pitchFamily="66" charset="0"/>
              </a:rPr>
              <a:t> very </a:t>
            </a:r>
            <a:r>
              <a:rPr lang="cs-CZ" sz="2000" dirty="0" err="1" smtClean="0">
                <a:latin typeface="Comic Sans MS" pitchFamily="66" charset="0"/>
              </a:rPr>
              <a:t>popular</a:t>
            </a:r>
            <a:r>
              <a:rPr lang="cs-CZ" sz="2000" dirty="0" smtClean="0">
                <a:latin typeface="Comic Sans MS" pitchFamily="66" charset="0"/>
              </a:rPr>
              <a:t> in </a:t>
            </a:r>
            <a:r>
              <a:rPr lang="cs-CZ" sz="2000" dirty="0" err="1" smtClean="0">
                <a:latin typeface="Comic Sans MS" pitchFamily="66" charset="0"/>
              </a:rPr>
              <a:t>Victorian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times</a:t>
            </a:r>
            <a:r>
              <a:rPr lang="cs-CZ" sz="2000" dirty="0" smtClean="0">
                <a:latin typeface="Comic Sans MS" pitchFamily="66" charset="0"/>
              </a:rPr>
              <a:t>. In </a:t>
            </a:r>
            <a:r>
              <a:rPr lang="cs-CZ" sz="2000" dirty="0" err="1" smtClean="0">
                <a:latin typeface="Comic Sans MS" pitchFamily="66" charset="0"/>
              </a:rPr>
              <a:t>those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days</a:t>
            </a:r>
            <a:r>
              <a:rPr lang="cs-CZ" sz="2000" dirty="0" smtClean="0">
                <a:latin typeface="Comic Sans MS" pitchFamily="66" charset="0"/>
              </a:rPr>
              <a:t>, </a:t>
            </a:r>
            <a:r>
              <a:rPr lang="cs-CZ" sz="2000" dirty="0" err="1" smtClean="0">
                <a:latin typeface="Comic Sans MS" pitchFamily="66" charset="0"/>
              </a:rPr>
              <a:t>cards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were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sent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anonymously</a:t>
            </a:r>
            <a:r>
              <a:rPr lang="cs-CZ" sz="2000" dirty="0" smtClean="0">
                <a:latin typeface="Comic Sans MS" pitchFamily="66" charset="0"/>
              </a:rPr>
              <a:t> so </a:t>
            </a:r>
            <a:r>
              <a:rPr lang="cs-CZ" sz="2000" dirty="0" err="1" smtClean="0">
                <a:latin typeface="Comic Sans MS" pitchFamily="66" charset="0"/>
              </a:rPr>
              <a:t>the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young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men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could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keep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their</a:t>
            </a:r>
            <a:r>
              <a:rPr lang="cs-CZ" sz="2000" dirty="0" smtClean="0">
                <a:latin typeface="Comic Sans MS" pitchFamily="66" charset="0"/>
              </a:rPr>
              <a:t> identity </a:t>
            </a:r>
            <a:r>
              <a:rPr lang="cs-CZ" sz="2000" dirty="0" err="1" smtClean="0">
                <a:latin typeface="Comic Sans MS" pitchFamily="66" charset="0"/>
              </a:rPr>
              <a:t>secret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from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their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sweethearts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strict</a:t>
            </a:r>
            <a:r>
              <a:rPr lang="cs-CZ" sz="2000" dirty="0" smtClean="0">
                <a:latin typeface="Comic Sans MS" pitchFamily="66" charset="0"/>
              </a:rPr>
              <a:t> and </a:t>
            </a:r>
            <a:r>
              <a:rPr lang="cs-CZ" sz="2000" dirty="0" err="1" smtClean="0">
                <a:latin typeface="Comic Sans MS" pitchFamily="66" charset="0"/>
              </a:rPr>
              <a:t>disapproving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fathers</a:t>
            </a:r>
            <a:r>
              <a:rPr lang="cs-CZ" sz="2000" dirty="0" smtClean="0">
                <a:latin typeface="Comic Sans MS" pitchFamily="66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cs-CZ" sz="2000" dirty="0" err="1" smtClean="0">
                <a:latin typeface="Comic Sans MS" pitchFamily="66" charset="0"/>
              </a:rPr>
              <a:t>Novadays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people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give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each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other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chocolates</a:t>
            </a:r>
            <a:r>
              <a:rPr lang="cs-CZ" sz="2000" dirty="0" smtClean="0">
                <a:latin typeface="Comic Sans MS" pitchFamily="66" charset="0"/>
              </a:rPr>
              <a:t>, </a:t>
            </a:r>
            <a:r>
              <a:rPr lang="cs-CZ" sz="2000" dirty="0" err="1" smtClean="0">
                <a:latin typeface="Comic Sans MS" pitchFamily="66" charset="0"/>
              </a:rPr>
              <a:t>sweets</a:t>
            </a:r>
            <a:r>
              <a:rPr lang="cs-CZ" sz="2000" dirty="0" smtClean="0">
                <a:latin typeface="Comic Sans MS" pitchFamily="66" charset="0"/>
              </a:rPr>
              <a:t>, </a:t>
            </a:r>
            <a:r>
              <a:rPr lang="cs-CZ" sz="2000" dirty="0" err="1" smtClean="0">
                <a:latin typeface="Comic Sans MS" pitchFamily="66" charset="0"/>
              </a:rPr>
              <a:t>teddy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bears</a:t>
            </a:r>
            <a:r>
              <a:rPr lang="cs-CZ" sz="2000" dirty="0" smtClean="0">
                <a:latin typeface="Comic Sans MS" pitchFamily="66" charset="0"/>
              </a:rPr>
              <a:t>, </a:t>
            </a:r>
            <a:r>
              <a:rPr lang="cs-CZ" sz="2000" dirty="0" err="1" smtClean="0">
                <a:latin typeface="Comic Sans MS" pitchFamily="66" charset="0"/>
              </a:rPr>
              <a:t>red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roses</a:t>
            </a:r>
            <a:r>
              <a:rPr lang="cs-CZ" sz="2000" dirty="0" smtClean="0">
                <a:latin typeface="Comic Sans MS" pitchFamily="66" charset="0"/>
              </a:rPr>
              <a:t>, </a:t>
            </a:r>
            <a:r>
              <a:rPr lang="cs-CZ" sz="2000" dirty="0" err="1" smtClean="0">
                <a:latin typeface="Comic Sans MS" pitchFamily="66" charset="0"/>
              </a:rPr>
              <a:t>heart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shaped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ballons</a:t>
            </a:r>
            <a:r>
              <a:rPr lang="cs-CZ" sz="2000" dirty="0" smtClean="0">
                <a:latin typeface="Comic Sans MS" pitchFamily="66" charset="0"/>
              </a:rPr>
              <a:t> and </a:t>
            </a:r>
            <a:r>
              <a:rPr lang="cs-CZ" sz="2000" dirty="0" err="1" smtClean="0">
                <a:latin typeface="Comic Sans MS" pitchFamily="66" charset="0"/>
              </a:rPr>
              <a:t>they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of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course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send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Valentine´s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cards</a:t>
            </a:r>
            <a:r>
              <a:rPr lang="cs-CZ" sz="2000" dirty="0" smtClean="0">
                <a:latin typeface="Comic Sans MS" pitchFamily="66" charset="0"/>
              </a:rPr>
              <a:t>.</a:t>
            </a:r>
            <a:endParaRPr lang="cs-CZ" sz="2000" dirty="0">
              <a:latin typeface="Comic Sans MS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7" y="4941168"/>
            <a:ext cx="1728192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476750"/>
            <a:ext cx="1800200" cy="2264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5060393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335</Words>
  <Application>Microsoft Office PowerPoint</Application>
  <PresentationFormat>Prezentácia na obrazovke (4:3)</PresentationFormat>
  <Paragraphs>41</Paragraphs>
  <Slides>5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5</vt:i4>
      </vt:variant>
    </vt:vector>
  </HeadingPairs>
  <TitlesOfParts>
    <vt:vector size="6" baseType="lpstr">
      <vt:lpstr>Motív Office</vt:lpstr>
      <vt:lpstr>Prezentácia programu PowerPoint</vt:lpstr>
      <vt:lpstr>St. Valentine´s Day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Macík</dc:creator>
  <cp:lastModifiedBy>Macík</cp:lastModifiedBy>
  <cp:revision>8</cp:revision>
  <dcterms:created xsi:type="dcterms:W3CDTF">2012-06-29T17:44:04Z</dcterms:created>
  <dcterms:modified xsi:type="dcterms:W3CDTF">2012-08-13T18:50:29Z</dcterms:modified>
</cp:coreProperties>
</file>