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C3AB8F6-A866-4F3F-9E4C-4172FEA1D7EC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5232A6F-9F97-4C85-9A6F-C203C26CCE0F}" type="slidenum">
              <a:rPr lang="cs-CZ" smtClean="0"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308793"/>
              </p:ext>
            </p:extLst>
          </p:nvPr>
        </p:nvGraphicFramePr>
        <p:xfrm>
          <a:off x="1655763" y="333375"/>
          <a:ext cx="5756275" cy="109696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756275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Soukromá Obchodní Akademie, spol. s.r.o.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Svatováclavská 1404, 438 01 Žatec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tel.: 415 726 003, fax: 415 726 003,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    e-mail: soa@soazatec.cz, www.soazatec.cz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Lucida Sans Unicode"/>
                        <a:cs typeface="Tahoma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04" name="Rectangle 3"/>
          <p:cNvSpPr>
            <a:spLocks noChangeArrowheads="1"/>
          </p:cNvSpPr>
          <p:nvPr/>
        </p:nvSpPr>
        <p:spPr bwMode="auto">
          <a:xfrm>
            <a:off x="1655763" y="3322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cs-CZ">
              <a:solidFill>
                <a:srgbClr val="000000"/>
              </a:solidFill>
              <a:cs typeface="+mn-cs"/>
            </a:endParaRP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1655763" y="3779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tabLst>
                <a:tab pos="1343025" algn="r"/>
              </a:tabLst>
              <a:defRPr/>
            </a:pPr>
            <a:r>
              <a:rPr lang="de-DE" sz="1100">
                <a:solidFill>
                  <a:srgbClr val="000000"/>
                </a:solidFill>
                <a:latin typeface="MetaBookCE-Roman" charset="-18"/>
                <a:cs typeface="Times New Roman" pitchFamily="18" charset="0"/>
              </a:rPr>
              <a:t>	</a:t>
            </a:r>
            <a:endParaRPr lang="de-DE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398461"/>
              </p:ext>
            </p:extLst>
          </p:nvPr>
        </p:nvGraphicFramePr>
        <p:xfrm>
          <a:off x="1684338" y="1773238"/>
          <a:ext cx="5767388" cy="4377877"/>
        </p:xfrm>
        <a:graphic>
          <a:graphicData uri="http://schemas.openxmlformats.org/drawingml/2006/table">
            <a:tbl>
              <a:tblPr firstRow="1" firstCol="1" bandRow="1"/>
              <a:tblGrid>
                <a:gridCol w="2883694"/>
                <a:gridCol w="2883694"/>
              </a:tblGrid>
              <a:tr h="385579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DIGITÁLNÍ UČEBNÍ MATERIÁL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TÉMATICKÁ OBLAST – 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ANGLICKÁ GRAMATIKA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předmětu nebo činnosti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47700" algn="l"/>
                        </a:tabLs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	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Anglický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jazyk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Jméno, příjmení, titul autora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Marcela Tichotová, Mgr.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práce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Určitý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člen THE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Stupeň a typ vzdělávání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Středoškolské</a:t>
                      </a:r>
                      <a:r>
                        <a:rPr lang="cs-CZ" sz="1100" i="1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vzdělávání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Pracovní skupina – třída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ročník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Očekávaný výstup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Aplikace pravidel pro </a:t>
                      </a: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použití </a:t>
                      </a:r>
                      <a:r>
                        <a:rPr lang="cs-CZ" sz="1100" i="1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určitého členu </a:t>
                      </a:r>
                      <a:r>
                        <a:rPr lang="cs-CZ" sz="1100" i="1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the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programové vybavení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Powerpoint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Použitá studijní literatura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R. Murphy: </a:t>
                      </a:r>
                      <a:r>
                        <a:rPr lang="cs-CZ" sz="110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English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Grammar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in Use –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Intermediate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students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 Cambridge University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Press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 2001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nebo doporučené WWW stránky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16764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405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latin typeface="Comic Sans MS" pitchFamily="66" charset="0"/>
              </a:rPr>
              <a:t>Používáme ve více případech. Například pokud mluvíme 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o věcech, které jsou pouze jediné </a:t>
            </a:r>
            <a:r>
              <a:rPr lang="cs-CZ" dirty="0" smtClean="0">
                <a:latin typeface="Comic Sans MS" pitchFamily="66" charset="0"/>
              </a:rPr>
              <a:t>(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sun,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moon</a:t>
            </a:r>
            <a:r>
              <a:rPr lang="cs-CZ" dirty="0" smtClean="0">
                <a:latin typeface="Comic Sans MS" pitchFamily="66" charset="0"/>
              </a:rPr>
              <a:t>,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longest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river</a:t>
            </a:r>
            <a:r>
              <a:rPr lang="cs-CZ" dirty="0" smtClean="0">
                <a:latin typeface="Comic Sans MS" pitchFamily="66" charset="0"/>
              </a:rPr>
              <a:t> …), pokud hovoříme o konkrétní věci nebo o věci obecně (</a:t>
            </a:r>
            <a:r>
              <a:rPr lang="cs-CZ" dirty="0" err="1" smtClean="0">
                <a:latin typeface="Comic Sans MS" pitchFamily="66" charset="0"/>
              </a:rPr>
              <a:t>children</a:t>
            </a:r>
            <a:r>
              <a:rPr lang="cs-CZ" dirty="0" smtClean="0">
                <a:latin typeface="Comic Sans MS" pitchFamily="66" charset="0"/>
              </a:rPr>
              <a:t> x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children</a:t>
            </a:r>
            <a:r>
              <a:rPr lang="cs-CZ" dirty="0" smtClean="0">
                <a:latin typeface="Comic Sans MS" pitchFamily="66" charset="0"/>
              </a:rPr>
              <a:t> : </a:t>
            </a:r>
            <a:r>
              <a:rPr lang="cs-CZ" dirty="0" err="1" smtClean="0">
                <a:latin typeface="Comic Sans MS" pitchFamily="66" charset="0"/>
              </a:rPr>
              <a:t>Children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learn</a:t>
            </a:r>
            <a:r>
              <a:rPr lang="cs-CZ" dirty="0" smtClean="0">
                <a:latin typeface="Comic Sans MS" pitchFamily="66" charset="0"/>
              </a:rPr>
              <a:t> a lot </a:t>
            </a:r>
            <a:r>
              <a:rPr lang="cs-CZ" dirty="0" err="1" smtClean="0">
                <a:latin typeface="Comic Sans MS" pitchFamily="66" charset="0"/>
              </a:rPr>
              <a:t>from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playing</a:t>
            </a:r>
            <a:r>
              <a:rPr lang="cs-CZ" dirty="0" smtClean="0">
                <a:latin typeface="Comic Sans MS" pitchFamily="66" charset="0"/>
              </a:rPr>
              <a:t>. Jakékoliv děti, obecně. </a:t>
            </a:r>
            <a:r>
              <a:rPr lang="cs-CZ" dirty="0" err="1" smtClean="0">
                <a:latin typeface="Comic Sans MS" pitchFamily="66" charset="0"/>
              </a:rPr>
              <a:t>We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took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children</a:t>
            </a:r>
            <a:r>
              <a:rPr lang="cs-CZ" dirty="0" smtClean="0">
                <a:latin typeface="Comic Sans MS" pitchFamily="66" charset="0"/>
              </a:rPr>
              <a:t> to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ZOO. Konkrétní skupinu dětí.)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>
                <a:solidFill>
                  <a:srgbClr val="FF0066"/>
                </a:solidFill>
                <a:latin typeface="Comic Sans MS" pitchFamily="66" charset="0"/>
              </a:rPr>
              <a:t>Určitý člen THE</a:t>
            </a:r>
            <a:endParaRPr lang="cs-CZ" sz="4800" b="1" dirty="0">
              <a:solidFill>
                <a:srgbClr val="FF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686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latin typeface="Comic Sans MS" pitchFamily="66" charset="0"/>
              </a:rPr>
              <a:t>Používáme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ve spojení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the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same</a:t>
            </a:r>
            <a:r>
              <a:rPr lang="cs-CZ" dirty="0" smtClean="0">
                <a:latin typeface="Comic Sans MS" pitchFamily="66" charset="0"/>
              </a:rPr>
              <a:t>, 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go to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the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cinema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, go to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the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theatre</a:t>
            </a:r>
            <a:r>
              <a:rPr lang="cs-CZ" dirty="0" smtClean="0">
                <a:latin typeface="Comic Sans MS" pitchFamily="66" charset="0"/>
              </a:rPr>
              <a:t>.</a:t>
            </a:r>
          </a:p>
          <a:p>
            <a:pPr algn="just"/>
            <a:r>
              <a:rPr lang="cs-CZ" dirty="0" smtClean="0">
                <a:latin typeface="Comic Sans MS" pitchFamily="66" charset="0"/>
              </a:rPr>
              <a:t>Ve spojení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the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radio</a:t>
            </a:r>
            <a:r>
              <a:rPr lang="cs-CZ" dirty="0" smtClean="0">
                <a:latin typeface="Comic Sans MS" pitchFamily="66" charset="0"/>
              </a:rPr>
              <a:t>, ale pozor </a:t>
            </a:r>
            <a:r>
              <a:rPr lang="cs-CZ" dirty="0" err="1" smtClean="0">
                <a:latin typeface="Comic Sans MS" pitchFamily="66" charset="0"/>
              </a:rPr>
              <a:t>television</a:t>
            </a:r>
            <a:r>
              <a:rPr lang="cs-CZ" dirty="0" smtClean="0">
                <a:latin typeface="Comic Sans MS" pitchFamily="66" charset="0"/>
              </a:rPr>
              <a:t> je většinou bez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.</a:t>
            </a:r>
          </a:p>
          <a:p>
            <a:pPr algn="just"/>
            <a:r>
              <a:rPr lang="cs-CZ" dirty="0" smtClean="0">
                <a:latin typeface="Comic Sans MS" pitchFamily="66" charset="0"/>
              </a:rPr>
              <a:t>U 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národností</a:t>
            </a:r>
            <a:r>
              <a:rPr lang="cs-CZ" dirty="0" smtClean="0">
                <a:latin typeface="Comic Sans MS" pitchFamily="66" charset="0"/>
              </a:rPr>
              <a:t>, např.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French</a:t>
            </a:r>
            <a:r>
              <a:rPr lang="cs-CZ" dirty="0" smtClean="0">
                <a:latin typeface="Comic Sans MS" pitchFamily="66" charset="0"/>
              </a:rPr>
              <a:t>,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>
                <a:latin typeface="Comic Sans MS" pitchFamily="66" charset="0"/>
              </a:rPr>
              <a:t>B</a:t>
            </a:r>
            <a:r>
              <a:rPr lang="cs-CZ" dirty="0" err="1" smtClean="0">
                <a:latin typeface="Comic Sans MS" pitchFamily="66" charset="0"/>
              </a:rPr>
              <a:t>ritish</a:t>
            </a:r>
            <a:r>
              <a:rPr lang="cs-CZ" dirty="0" smtClean="0">
                <a:latin typeface="Comic Sans MS" pitchFamily="66" charset="0"/>
              </a:rPr>
              <a:t> apod..</a:t>
            </a:r>
          </a:p>
          <a:p>
            <a:pPr algn="just"/>
            <a:r>
              <a:rPr lang="cs-CZ" dirty="0" smtClean="0">
                <a:latin typeface="Comic Sans MS" pitchFamily="66" charset="0"/>
              </a:rPr>
              <a:t>Ve spojení 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Republic,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State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Kingdom</a:t>
            </a:r>
            <a:r>
              <a:rPr lang="cs-CZ" dirty="0" smtClean="0">
                <a:latin typeface="Comic Sans MS" pitchFamily="66" charset="0"/>
              </a:rPr>
              <a:t>.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3939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latin typeface="Comic Sans MS" pitchFamily="66" charset="0"/>
              </a:rPr>
              <a:t>Dále s </a:t>
            </a:r>
            <a:r>
              <a:rPr lang="cs-CZ" dirty="0" err="1">
                <a:solidFill>
                  <a:srgbClr val="FF0000"/>
                </a:solidFill>
                <a:latin typeface="Comic Sans MS" pitchFamily="66" charset="0"/>
              </a:rPr>
              <a:t>o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ceans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seas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rivers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canals</a:t>
            </a:r>
            <a:r>
              <a:rPr lang="cs-CZ" dirty="0" smtClean="0">
                <a:latin typeface="Comic Sans MS" pitchFamily="66" charset="0"/>
              </a:rPr>
              <a:t>.</a:t>
            </a:r>
          </a:p>
          <a:p>
            <a:pPr algn="just"/>
            <a:r>
              <a:rPr lang="cs-CZ" dirty="0" smtClean="0">
                <a:latin typeface="Comic Sans MS" pitchFamily="66" charset="0"/>
              </a:rPr>
              <a:t>S 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množným číslem od jmen lidí a míst</a:t>
            </a:r>
            <a:r>
              <a:rPr lang="cs-CZ" dirty="0" smtClean="0">
                <a:latin typeface="Comic Sans MS" pitchFamily="66" charset="0"/>
              </a:rPr>
              <a:t>, např.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Taylors</a:t>
            </a:r>
            <a:r>
              <a:rPr lang="cs-CZ" dirty="0" smtClean="0">
                <a:latin typeface="Comic Sans MS" pitchFamily="66" charset="0"/>
              </a:rPr>
              <a:t>,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Canaries</a:t>
            </a:r>
            <a:r>
              <a:rPr lang="cs-CZ" dirty="0" smtClean="0">
                <a:latin typeface="Comic Sans MS" pitchFamily="66" charset="0"/>
              </a:rPr>
              <a:t>,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Netherlands</a:t>
            </a:r>
            <a:r>
              <a:rPr lang="cs-CZ" dirty="0" smtClean="0">
                <a:latin typeface="Comic Sans MS" pitchFamily="66" charset="0"/>
              </a:rPr>
              <a:t> apod..</a:t>
            </a:r>
          </a:p>
          <a:p>
            <a:pPr algn="just"/>
            <a:r>
              <a:rPr lang="cs-CZ" dirty="0" smtClean="0">
                <a:latin typeface="Comic Sans MS" pitchFamily="66" charset="0"/>
              </a:rPr>
              <a:t>Se 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světovými stranami</a:t>
            </a:r>
            <a:r>
              <a:rPr lang="cs-CZ" dirty="0" smtClean="0">
                <a:latin typeface="Comic Sans MS" pitchFamily="66" charset="0"/>
              </a:rPr>
              <a:t>.</a:t>
            </a:r>
          </a:p>
          <a:p>
            <a:pPr algn="just"/>
            <a:r>
              <a:rPr lang="cs-CZ" dirty="0" smtClean="0">
                <a:latin typeface="Comic Sans MS" pitchFamily="66" charset="0"/>
              </a:rPr>
              <a:t>S </a:t>
            </a:r>
            <a:r>
              <a:rPr lang="cs-CZ" dirty="0" smtClean="0">
                <a:solidFill>
                  <a:srgbClr val="FF0000"/>
                </a:solidFill>
                <a:latin typeface="Comic Sans MS" pitchFamily="66" charset="0"/>
              </a:rPr>
              <a:t>názvy, které mají v názvu </a:t>
            </a:r>
            <a:r>
              <a:rPr lang="cs-CZ" dirty="0" err="1" smtClean="0">
                <a:solidFill>
                  <a:srgbClr val="FF0000"/>
                </a:solidFill>
                <a:latin typeface="Comic Sans MS" pitchFamily="66" charset="0"/>
              </a:rPr>
              <a:t>of</a:t>
            </a:r>
            <a:r>
              <a:rPr lang="cs-CZ" dirty="0" smtClean="0">
                <a:latin typeface="Comic Sans MS" pitchFamily="66" charset="0"/>
              </a:rPr>
              <a:t>, např. </a:t>
            </a:r>
            <a:r>
              <a:rPr lang="cs-CZ" dirty="0" err="1" smtClean="0">
                <a:latin typeface="Comic Sans MS" pitchFamily="66" charset="0"/>
              </a:rPr>
              <a:t>The</a:t>
            </a:r>
            <a:r>
              <a:rPr lang="cs-CZ" dirty="0" smtClean="0">
                <a:latin typeface="Comic Sans MS" pitchFamily="66" charset="0"/>
              </a:rPr>
              <a:t> Bank </a:t>
            </a:r>
            <a:r>
              <a:rPr lang="cs-CZ" dirty="0" err="1" smtClean="0">
                <a:latin typeface="Comic Sans MS" pitchFamily="66" charset="0"/>
              </a:rPr>
              <a:t>of</a:t>
            </a:r>
            <a:r>
              <a:rPr lang="cs-CZ" dirty="0" smtClean="0">
                <a:latin typeface="Comic Sans MS" pitchFamily="66" charset="0"/>
              </a:rPr>
              <a:t> </a:t>
            </a:r>
            <a:r>
              <a:rPr lang="cs-CZ" dirty="0" err="1" smtClean="0">
                <a:latin typeface="Comic Sans MS" pitchFamily="66" charset="0"/>
              </a:rPr>
              <a:t>EnglandThe</a:t>
            </a:r>
            <a:r>
              <a:rPr lang="cs-CZ" dirty="0" smtClean="0">
                <a:latin typeface="Comic Sans MS" pitchFamily="66" charset="0"/>
              </a:rPr>
              <a:t> Museum </a:t>
            </a:r>
            <a:r>
              <a:rPr lang="cs-CZ" dirty="0" err="1" smtClean="0">
                <a:latin typeface="Comic Sans MS" pitchFamily="66" charset="0"/>
              </a:rPr>
              <a:t>of</a:t>
            </a:r>
            <a:r>
              <a:rPr lang="cs-CZ" dirty="0" smtClean="0">
                <a:latin typeface="Comic Sans MS" pitchFamily="66" charset="0"/>
              </a:rPr>
              <a:t> Art apod..</a:t>
            </a:r>
            <a:endParaRPr lang="cs-CZ" dirty="0">
              <a:latin typeface="Comic Sans MS" pitchFamily="66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0382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000" b="1" dirty="0" smtClean="0">
                <a:latin typeface="Comic Sans MS" pitchFamily="66" charset="0"/>
              </a:rPr>
              <a:t>Odpověz na otázky týkající se probrané látky:</a:t>
            </a:r>
          </a:p>
          <a:p>
            <a:pPr marL="0" indent="0" algn="just">
              <a:buNone/>
            </a:pPr>
            <a:endParaRPr lang="cs-CZ" sz="2000" dirty="0">
              <a:latin typeface="Comic Sans MS" pitchFamily="66" charset="0"/>
            </a:endParaRPr>
          </a:p>
          <a:p>
            <a:pPr marL="457200" indent="-457200" algn="just">
              <a:buAutoNum type="arabicPeriod"/>
            </a:pPr>
            <a:r>
              <a:rPr lang="cs-CZ" sz="2000" dirty="0" smtClean="0">
                <a:latin typeface="Comic Sans MS" pitchFamily="66" charset="0"/>
              </a:rPr>
              <a:t>Pokus se vyjmenovat, alespoň 5 případů, kdy se používá člen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marL="457200" indent="-457200" algn="just">
              <a:buAutoNum type="arabicPeriod"/>
            </a:pPr>
            <a:r>
              <a:rPr lang="cs-CZ" sz="2000" dirty="0" smtClean="0">
                <a:latin typeface="Comic Sans MS" pitchFamily="66" charset="0"/>
              </a:rPr>
              <a:t>Používáme u </a:t>
            </a:r>
            <a:r>
              <a:rPr lang="cs-CZ" sz="2000" dirty="0" err="1" smtClean="0">
                <a:latin typeface="Comic Sans MS" pitchFamily="66" charset="0"/>
              </a:rPr>
              <a:t>televison</a:t>
            </a:r>
            <a:r>
              <a:rPr lang="cs-CZ" sz="2000" dirty="0" smtClean="0">
                <a:latin typeface="Comic Sans MS" pitchFamily="66" charset="0"/>
              </a:rPr>
              <a:t> také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?</a:t>
            </a:r>
          </a:p>
          <a:p>
            <a:pPr marL="457200" indent="-457200" algn="just">
              <a:buAutoNum type="arabicPeriod"/>
            </a:pPr>
            <a:r>
              <a:rPr lang="cs-CZ" sz="2000" dirty="0" smtClean="0">
                <a:latin typeface="Comic Sans MS" pitchFamily="66" charset="0"/>
              </a:rPr>
              <a:t>Pokus se vymyslet věty se slovy </a:t>
            </a:r>
            <a:r>
              <a:rPr lang="cs-CZ" sz="2000" dirty="0" err="1" smtClean="0">
                <a:latin typeface="Comic Sans MS" pitchFamily="66" charset="0"/>
              </a:rPr>
              <a:t>school</a:t>
            </a:r>
            <a:r>
              <a:rPr lang="cs-CZ" sz="2000" dirty="0" smtClean="0">
                <a:latin typeface="Comic Sans MS" pitchFamily="66" charset="0"/>
              </a:rPr>
              <a:t> a </a:t>
            </a:r>
            <a:r>
              <a:rPr lang="cs-CZ" sz="2000" dirty="0" err="1" smtClean="0">
                <a:latin typeface="Comic Sans MS" pitchFamily="66" charset="0"/>
              </a:rPr>
              <a:t>the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school</a:t>
            </a:r>
            <a:r>
              <a:rPr lang="cs-CZ" sz="2000" dirty="0" smtClean="0">
                <a:latin typeface="Comic Sans MS" pitchFamily="66" charset="0"/>
              </a:rPr>
              <a:t>, podle výše uvedeného příkladu s dětmi.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err="1" smtClean="0">
                <a:solidFill>
                  <a:srgbClr val="FF0066"/>
                </a:solidFill>
                <a:latin typeface="Comic Sans MS" pitchFamily="66" charset="0"/>
              </a:rPr>
              <a:t>Revision</a:t>
            </a:r>
            <a:endParaRPr lang="cs-CZ" sz="4800" b="1" dirty="0">
              <a:solidFill>
                <a:srgbClr val="FF0066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8169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var vlnenia">
  <a:themeElements>
    <a:clrScheme name="Tvar vlneni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var vlneni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var vlneni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</TotalTime>
  <Words>331</Words>
  <Application>Microsoft Office PowerPoint</Application>
  <PresentationFormat>Prezentácia na obrazovke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6" baseType="lpstr">
      <vt:lpstr>Tvar vlnenia</vt:lpstr>
      <vt:lpstr>Prezentácia programu PowerPoint</vt:lpstr>
      <vt:lpstr>Určitý člen THE</vt:lpstr>
      <vt:lpstr>Prezentácia programu PowerPoint</vt:lpstr>
      <vt:lpstr>Prezentácia programu PowerPoint</vt:lpstr>
      <vt:lpstr>Revision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Macík</dc:creator>
  <cp:lastModifiedBy>Macík</cp:lastModifiedBy>
  <cp:revision>8</cp:revision>
  <dcterms:created xsi:type="dcterms:W3CDTF">2012-07-20T16:17:50Z</dcterms:created>
  <dcterms:modified xsi:type="dcterms:W3CDTF">2012-08-13T18:51:07Z</dcterms:modified>
</cp:coreProperties>
</file>