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Upravte štýl predlohy podnadpisov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CBD6C-958B-4485-989A-DCEA4453480F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98815-7D4C-483C-B33F-53F19D68292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8318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CBD6C-958B-4485-989A-DCEA4453480F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98815-7D4C-483C-B33F-53F19D68292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5669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CBD6C-958B-4485-989A-DCEA4453480F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98815-7D4C-483C-B33F-53F19D68292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9856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CBD6C-958B-4485-989A-DCEA4453480F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98815-7D4C-483C-B33F-53F19D68292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54241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CBD6C-958B-4485-989A-DCEA4453480F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98815-7D4C-483C-B33F-53F19D68292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6974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CBD6C-958B-4485-989A-DCEA4453480F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98815-7D4C-483C-B33F-53F19D68292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0478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CBD6C-958B-4485-989A-DCEA4453480F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98815-7D4C-483C-B33F-53F19D68292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2112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CBD6C-958B-4485-989A-DCEA4453480F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98815-7D4C-483C-B33F-53F19D68292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43941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CBD6C-958B-4485-989A-DCEA4453480F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98815-7D4C-483C-B33F-53F19D68292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86175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CBD6C-958B-4485-989A-DCEA4453480F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98815-7D4C-483C-B33F-53F19D68292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82220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CBD6C-958B-4485-989A-DCEA4453480F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98815-7D4C-483C-B33F-53F19D68292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2608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9CBD6C-958B-4485-989A-DCEA4453480F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598815-7D4C-483C-B33F-53F19D68292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399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mchamvietnam.com/event/1487/detail" TargetMode="External"/><Relationship Id="rId7" Type="http://schemas.openxmlformats.org/officeDocument/2006/relationships/image" Target="../media/image1.png"/><Relationship Id="rId2" Type="http://schemas.openxmlformats.org/officeDocument/2006/relationships/hyperlink" Target="http://www.yhyqart.com/2012/06/22/4th-july-happy-independence-day-2012-wallpapers-facebook-fb-timeline-covers-ipad-desktop-galaxy-tab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libertylawsite.org/2012/06/29/breaking-free-from-the-chains-of-ignorance-and-despotism/" TargetMode="External"/><Relationship Id="rId5" Type="http://schemas.openxmlformats.org/officeDocument/2006/relationships/hyperlink" Target="http://www.hyscience.com/archives/2011/07/happy_independe_2.php" TargetMode="External"/><Relationship Id="rId4" Type="http://schemas.openxmlformats.org/officeDocument/2006/relationships/hyperlink" Target="http://www.zastavki.com/eng/World/USA/wallpaper-8060.ht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7911316"/>
              </p:ext>
            </p:extLst>
          </p:nvPr>
        </p:nvGraphicFramePr>
        <p:xfrm>
          <a:off x="1666875" y="260350"/>
          <a:ext cx="5756275" cy="1096963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5756275"/>
              </a:tblGrid>
              <a:tr h="10969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b="1" dirty="0" smtClean="0"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Lucida Sans Unicode"/>
                          <a:cs typeface="Tahoma"/>
                        </a:rPr>
                        <a:t>                    Soukromá Obchodní Akademie, spol. s.r.o.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b="0" dirty="0" smtClean="0"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Lucida Sans Unicode"/>
                          <a:cs typeface="Tahoma"/>
                        </a:rPr>
                        <a:t>               Svatováclavská 1404, 438 01 Žatec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b="0" dirty="0" smtClean="0"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Lucida Sans Unicode"/>
                          <a:cs typeface="Tahoma"/>
                        </a:rPr>
                        <a:t>                  tel.: 415 726 003, fax: 415 726 003,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b="0" dirty="0" smtClean="0"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Lucida Sans Unicode"/>
                          <a:cs typeface="Tahoma"/>
                        </a:rPr>
                        <a:t>                            e-mail: soa@soazatec.cz, www.soazatec.cz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cs-CZ" sz="1200" b="0" dirty="0" smtClean="0">
                        <a:solidFill>
                          <a:srgbClr val="000000"/>
                        </a:solidFill>
                        <a:effectLst/>
                        <a:latin typeface="Comic Sans MS" pitchFamily="66" charset="0"/>
                        <a:ea typeface="Lucida Sans Unicode"/>
                        <a:cs typeface="Tahoma"/>
                      </a:endParaRPr>
                    </a:p>
                  </a:txBody>
                  <a:tcPr marL="68572" marR="68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104" name="Rectangle 3"/>
          <p:cNvSpPr>
            <a:spLocks noChangeArrowheads="1"/>
          </p:cNvSpPr>
          <p:nvPr/>
        </p:nvSpPr>
        <p:spPr bwMode="auto">
          <a:xfrm>
            <a:off x="1655763" y="33226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cs-CZ">
              <a:solidFill>
                <a:srgbClr val="000000"/>
              </a:solidFill>
            </a:endParaRPr>
          </a:p>
        </p:txBody>
      </p:sp>
      <p:sp>
        <p:nvSpPr>
          <p:cNvPr id="4105" name="Rectangle 4"/>
          <p:cNvSpPr>
            <a:spLocks noChangeArrowheads="1"/>
          </p:cNvSpPr>
          <p:nvPr/>
        </p:nvSpPr>
        <p:spPr bwMode="auto">
          <a:xfrm>
            <a:off x="1655763" y="37798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>
              <a:tabLst>
                <a:tab pos="1343025" algn="r"/>
              </a:tabLst>
            </a:pPr>
            <a:r>
              <a:rPr lang="de-DE" sz="1100">
                <a:solidFill>
                  <a:srgbClr val="000000"/>
                </a:solidFill>
                <a:latin typeface="MetaBookCE-Roman" charset="-18"/>
                <a:cs typeface="Times New Roman" pitchFamily="18" charset="0"/>
              </a:rPr>
              <a:t>	</a:t>
            </a:r>
            <a:endParaRPr lang="de-DE">
              <a:solidFill>
                <a:srgbClr val="000000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2245254"/>
              </p:ext>
            </p:extLst>
          </p:nvPr>
        </p:nvGraphicFramePr>
        <p:xfrm>
          <a:off x="1684338" y="1628775"/>
          <a:ext cx="5767388" cy="8645047"/>
        </p:xfrm>
        <a:graphic>
          <a:graphicData uri="http://schemas.openxmlformats.org/drawingml/2006/table">
            <a:tbl>
              <a:tblPr firstRow="1" firstCol="1" bandRow="1"/>
              <a:tblGrid>
                <a:gridCol w="2883694"/>
                <a:gridCol w="2883694"/>
              </a:tblGrid>
              <a:tr h="385579">
                <a:tc>
                  <a:txBody>
                    <a:bodyPr/>
                    <a:lstStyle/>
                    <a:p>
                      <a:pPr indent="449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DIGITÁLNÍ UČEBNÍ MATERIÁL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TÉMATICKÁ OBLAST – 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ANGLICKÁ GRAMATIKA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Název předmětu nebo činnosti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47700" algn="l"/>
                        </a:tabLs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	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i="1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Anglický </a:t>
                      </a:r>
                      <a:r>
                        <a:rPr lang="cs-CZ" sz="1100" i="1" dirty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jazyk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Jméno, příjmení, titul autora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 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i="1" dirty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cs-CZ" sz="1100" i="1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Marcela Tichotová, Mgr.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3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Název práce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 err="1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Independence</a:t>
                      </a:r>
                      <a:r>
                        <a:rPr lang="cs-CZ" sz="1100" baseline="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cs-CZ" sz="1100" baseline="0" dirty="0" err="1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Day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3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Stupeň a typ vzdělávání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i="1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Středoškolské</a:t>
                      </a:r>
                      <a:r>
                        <a:rPr lang="cs-CZ" sz="1100" i="1" baseline="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 vzdělávání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Pracovní skupina – třída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 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i="1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2. </a:t>
                      </a:r>
                      <a:r>
                        <a:rPr lang="cs-CZ" sz="1100" i="1" dirty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ročník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3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Očekávaný výstup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 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i="1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Aplikace poznatků z reálií anglicky hovořících zemí</a:t>
                      </a:r>
                      <a:r>
                        <a:rPr lang="cs-CZ" sz="1100" i="1" dirty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 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52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Použité programové vybavení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 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i="1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Powerpoint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Použitá studijní literatura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T. Chudý, J. Chudá: </a:t>
                      </a:r>
                      <a:r>
                        <a:rPr lang="cs-CZ" sz="1100" dirty="0" err="1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Some</a:t>
                      </a:r>
                      <a:r>
                        <a:rPr lang="cs-CZ" sz="110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 Basic </a:t>
                      </a:r>
                      <a:r>
                        <a:rPr lang="cs-CZ" sz="1100" dirty="0" err="1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Facts</a:t>
                      </a:r>
                      <a:r>
                        <a:rPr lang="cs-CZ" sz="110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cs-CZ" sz="1100" dirty="0" err="1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about</a:t>
                      </a:r>
                      <a:r>
                        <a:rPr lang="cs-CZ" sz="110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cs-CZ" sz="1100" dirty="0" err="1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English</a:t>
                      </a:r>
                      <a:r>
                        <a:rPr lang="cs-CZ" sz="110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cs-CZ" sz="1100" dirty="0" err="1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Speaking</a:t>
                      </a:r>
                      <a:r>
                        <a:rPr lang="cs-CZ" sz="110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cs-CZ" sz="1100" dirty="0" err="1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Countries</a:t>
                      </a:r>
                      <a:r>
                        <a:rPr lang="cs-CZ" sz="110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, Fragment 1996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Angličtina Maturitní Témata, Nakladatelství PV 2006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6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Použité nebo doporučené WWW stránky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i="1" dirty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http://www.timeanddate.com/</a:t>
                      </a:r>
                      <a:r>
                        <a:rPr lang="cs-CZ" sz="1100" i="1" dirty="0" err="1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holidays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cs-CZ" sz="1100" i="1" dirty="0" err="1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us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cs-CZ" sz="1100" i="1" dirty="0" err="1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independence-day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  <a:latin typeface="+mn-lt"/>
                          <a:ea typeface="Calibri"/>
                          <a:cs typeface="Times New Roman"/>
                          <a:hlinkClick r:id="rId2"/>
                        </a:rPr>
                        <a:t>http://www.yhyqart.com/2012/06/22/4th-july-happy-independence-day-2012-wallpapers-facebook-fb-timeline-covers-ipad-desktop-galaxy-tab/</a:t>
                      </a:r>
                      <a:r>
                        <a:rPr lang="cs-CZ" sz="11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cs-CZ" sz="1100" dirty="0" smtClean="0">
                          <a:effectLst/>
                          <a:latin typeface="+mn-lt"/>
                          <a:ea typeface="Calibri"/>
                          <a:cs typeface="Times New Roman"/>
                          <a:hlinkClick r:id="rId3"/>
                        </a:rPr>
                        <a:t>http://www.amchamvietnam.com/</a:t>
                      </a:r>
                      <a:r>
                        <a:rPr lang="cs-CZ" sz="1100" dirty="0" err="1" smtClean="0">
                          <a:effectLst/>
                          <a:latin typeface="+mn-lt"/>
                          <a:ea typeface="Calibri"/>
                          <a:cs typeface="Times New Roman"/>
                          <a:hlinkClick r:id="rId3"/>
                        </a:rPr>
                        <a:t>event</a:t>
                      </a:r>
                      <a:r>
                        <a:rPr lang="cs-CZ" sz="1100" dirty="0" smtClean="0">
                          <a:effectLst/>
                          <a:latin typeface="+mn-lt"/>
                          <a:ea typeface="Calibri"/>
                          <a:cs typeface="Times New Roman"/>
                          <a:hlinkClick r:id="rId3"/>
                        </a:rPr>
                        <a:t>/1487/detail</a:t>
                      </a:r>
                      <a:r>
                        <a:rPr lang="cs-CZ" sz="11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cs-CZ" sz="1100" dirty="0" smtClean="0">
                          <a:effectLst/>
                          <a:latin typeface="+mn-lt"/>
                          <a:ea typeface="Calibri"/>
                          <a:cs typeface="Times New Roman"/>
                          <a:hlinkClick r:id="rId4"/>
                        </a:rPr>
                        <a:t>http://www.zastavki.com/</a:t>
                      </a:r>
                      <a:r>
                        <a:rPr lang="cs-CZ" sz="1100" dirty="0" err="1" smtClean="0">
                          <a:effectLst/>
                          <a:latin typeface="+mn-lt"/>
                          <a:ea typeface="Calibri"/>
                          <a:cs typeface="Times New Roman"/>
                          <a:hlinkClick r:id="rId4"/>
                        </a:rPr>
                        <a:t>eng</a:t>
                      </a:r>
                      <a:r>
                        <a:rPr lang="cs-CZ" sz="1100" dirty="0" smtClean="0">
                          <a:effectLst/>
                          <a:latin typeface="+mn-lt"/>
                          <a:ea typeface="Calibri"/>
                          <a:cs typeface="Times New Roman"/>
                          <a:hlinkClick r:id="rId4"/>
                        </a:rPr>
                        <a:t>/</a:t>
                      </a:r>
                      <a:r>
                        <a:rPr lang="cs-CZ" sz="1100" dirty="0" err="1" smtClean="0">
                          <a:effectLst/>
                          <a:latin typeface="+mn-lt"/>
                          <a:ea typeface="Calibri"/>
                          <a:cs typeface="Times New Roman"/>
                          <a:hlinkClick r:id="rId4"/>
                        </a:rPr>
                        <a:t>World</a:t>
                      </a:r>
                      <a:r>
                        <a:rPr lang="cs-CZ" sz="1100" dirty="0" smtClean="0">
                          <a:effectLst/>
                          <a:latin typeface="+mn-lt"/>
                          <a:ea typeface="Calibri"/>
                          <a:cs typeface="Times New Roman"/>
                          <a:hlinkClick r:id="rId4"/>
                        </a:rPr>
                        <a:t>/USA/wallpaper-8060.htm</a:t>
                      </a:r>
                      <a:r>
                        <a:rPr lang="cs-CZ" sz="11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cs-CZ" sz="1100" dirty="0" smtClean="0">
                          <a:effectLst/>
                          <a:latin typeface="+mn-lt"/>
                          <a:ea typeface="Calibri"/>
                          <a:cs typeface="Times New Roman"/>
                          <a:hlinkClick r:id="rId5"/>
                        </a:rPr>
                        <a:t>http://www.hyscience.com/</a:t>
                      </a:r>
                      <a:r>
                        <a:rPr lang="cs-CZ" sz="1100" dirty="0" err="1" smtClean="0">
                          <a:effectLst/>
                          <a:latin typeface="+mn-lt"/>
                          <a:ea typeface="Calibri"/>
                          <a:cs typeface="Times New Roman"/>
                          <a:hlinkClick r:id="rId5"/>
                        </a:rPr>
                        <a:t>archives</a:t>
                      </a:r>
                      <a:r>
                        <a:rPr lang="cs-CZ" sz="1100" dirty="0" smtClean="0">
                          <a:effectLst/>
                          <a:latin typeface="+mn-lt"/>
                          <a:ea typeface="Calibri"/>
                          <a:cs typeface="Times New Roman"/>
                          <a:hlinkClick r:id="rId5"/>
                        </a:rPr>
                        <a:t>/2011/07/happy_independe_2.php</a:t>
                      </a:r>
                      <a:r>
                        <a:rPr lang="cs-CZ" sz="11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, http://www.mswhs.com/2007/07/</a:t>
                      </a:r>
                      <a:r>
                        <a:rPr lang="cs-CZ" sz="11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independence-day</a:t>
                      </a:r>
                      <a:r>
                        <a:rPr lang="cs-CZ" sz="11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http://www.howdypodna.com/doi.html, </a:t>
                      </a:r>
                      <a:r>
                        <a:rPr lang="cs-CZ" sz="1100" dirty="0" smtClean="0">
                          <a:effectLst/>
                          <a:latin typeface="+mn-lt"/>
                          <a:ea typeface="Calibri"/>
                          <a:cs typeface="Times New Roman"/>
                          <a:hlinkClick r:id="rId6"/>
                        </a:rPr>
                        <a:t>http://libertylawsite.org/2012/06/29/</a:t>
                      </a:r>
                      <a:r>
                        <a:rPr lang="cs-CZ" sz="1100" dirty="0" err="1" smtClean="0">
                          <a:effectLst/>
                          <a:latin typeface="+mn-lt"/>
                          <a:ea typeface="Calibri"/>
                          <a:cs typeface="Times New Roman"/>
                          <a:hlinkClick r:id="rId6"/>
                        </a:rPr>
                        <a:t>breaking</a:t>
                      </a:r>
                      <a:r>
                        <a:rPr lang="cs-CZ" sz="1100" dirty="0" smtClean="0">
                          <a:effectLst/>
                          <a:latin typeface="+mn-lt"/>
                          <a:ea typeface="Calibri"/>
                          <a:cs typeface="Times New Roman"/>
                          <a:hlinkClick r:id="rId6"/>
                        </a:rPr>
                        <a:t>-free-</a:t>
                      </a:r>
                      <a:r>
                        <a:rPr lang="cs-CZ" sz="1100" dirty="0" err="1" smtClean="0">
                          <a:effectLst/>
                          <a:latin typeface="+mn-lt"/>
                          <a:ea typeface="Calibri"/>
                          <a:cs typeface="Times New Roman"/>
                          <a:hlinkClick r:id="rId6"/>
                        </a:rPr>
                        <a:t>from</a:t>
                      </a:r>
                      <a:r>
                        <a:rPr lang="cs-CZ" sz="1100" dirty="0" smtClean="0">
                          <a:effectLst/>
                          <a:latin typeface="+mn-lt"/>
                          <a:ea typeface="Calibri"/>
                          <a:cs typeface="Times New Roman"/>
                          <a:hlinkClick r:id="rId6"/>
                        </a:rPr>
                        <a:t>-</a:t>
                      </a:r>
                      <a:r>
                        <a:rPr lang="cs-CZ" sz="1100" dirty="0" err="1" smtClean="0">
                          <a:effectLst/>
                          <a:latin typeface="+mn-lt"/>
                          <a:ea typeface="Calibri"/>
                          <a:cs typeface="Times New Roman"/>
                          <a:hlinkClick r:id="rId6"/>
                        </a:rPr>
                        <a:t>the</a:t>
                      </a:r>
                      <a:r>
                        <a:rPr lang="cs-CZ" sz="1100" dirty="0" smtClean="0">
                          <a:effectLst/>
                          <a:latin typeface="+mn-lt"/>
                          <a:ea typeface="Calibri"/>
                          <a:cs typeface="Times New Roman"/>
                          <a:hlinkClick r:id="rId6"/>
                        </a:rPr>
                        <a:t>-</a:t>
                      </a:r>
                      <a:r>
                        <a:rPr lang="cs-CZ" sz="1100" dirty="0" err="1" smtClean="0">
                          <a:effectLst/>
                          <a:latin typeface="+mn-lt"/>
                          <a:ea typeface="Calibri"/>
                          <a:cs typeface="Times New Roman"/>
                          <a:hlinkClick r:id="rId6"/>
                        </a:rPr>
                        <a:t>chains</a:t>
                      </a:r>
                      <a:r>
                        <a:rPr lang="cs-CZ" sz="1100" dirty="0" smtClean="0">
                          <a:effectLst/>
                          <a:latin typeface="+mn-lt"/>
                          <a:ea typeface="Calibri"/>
                          <a:cs typeface="Times New Roman"/>
                          <a:hlinkClick r:id="rId6"/>
                        </a:rPr>
                        <a:t>-</a:t>
                      </a:r>
                      <a:r>
                        <a:rPr lang="cs-CZ" sz="1100" dirty="0" err="1" smtClean="0">
                          <a:effectLst/>
                          <a:latin typeface="+mn-lt"/>
                          <a:ea typeface="Calibri"/>
                          <a:cs typeface="Times New Roman"/>
                          <a:hlinkClick r:id="rId6"/>
                        </a:rPr>
                        <a:t>of</a:t>
                      </a:r>
                      <a:r>
                        <a:rPr lang="cs-CZ" sz="1100" dirty="0" smtClean="0">
                          <a:effectLst/>
                          <a:latin typeface="+mn-lt"/>
                          <a:ea typeface="Calibri"/>
                          <a:cs typeface="Times New Roman"/>
                          <a:hlinkClick r:id="rId6"/>
                        </a:rPr>
                        <a:t>-ignorance-and-</a:t>
                      </a:r>
                      <a:r>
                        <a:rPr lang="cs-CZ" sz="1100" dirty="0" err="1" smtClean="0">
                          <a:effectLst/>
                          <a:latin typeface="+mn-lt"/>
                          <a:ea typeface="Calibri"/>
                          <a:cs typeface="Times New Roman"/>
                          <a:hlinkClick r:id="rId6"/>
                        </a:rPr>
                        <a:t>despotism</a:t>
                      </a:r>
                      <a:r>
                        <a:rPr lang="cs-CZ" sz="1100" smtClean="0">
                          <a:effectLst/>
                          <a:latin typeface="+mn-lt"/>
                          <a:ea typeface="Calibri"/>
                          <a:cs typeface="Times New Roman"/>
                          <a:hlinkClick r:id="rId6"/>
                        </a:rPr>
                        <a:t>/</a:t>
                      </a:r>
                      <a:r>
                        <a:rPr lang="cs-CZ" sz="110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, http://www.crazywebsite.com/Pg-Free-Clipart-Graphics/pg_4th_of_July_Clipart/4th_of_July_Pictures_Photos-1.htm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76672"/>
            <a:ext cx="1676400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579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b="1" dirty="0" err="1" smtClean="0">
                <a:solidFill>
                  <a:srgbClr val="FF0000"/>
                </a:solidFill>
                <a:latin typeface="Comic Sans MS" pitchFamily="66" charset="0"/>
              </a:rPr>
              <a:t>Independence</a:t>
            </a:r>
            <a:r>
              <a:rPr lang="cs-CZ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cs-CZ" b="1" dirty="0" err="1" smtClean="0">
                <a:solidFill>
                  <a:srgbClr val="003399"/>
                </a:solidFill>
                <a:latin typeface="Comic Sans MS" pitchFamily="66" charset="0"/>
              </a:rPr>
              <a:t>Day</a:t>
            </a:r>
            <a:endParaRPr lang="cs-CZ" b="1" dirty="0">
              <a:solidFill>
                <a:srgbClr val="003399"/>
              </a:solidFill>
              <a:latin typeface="Comic Sans MS" pitchFamily="66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717032"/>
            <a:ext cx="3240360" cy="2160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0836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err="1" smtClean="0">
                <a:solidFill>
                  <a:srgbClr val="FF0000"/>
                </a:solidFill>
                <a:latin typeface="Comic Sans MS" pitchFamily="66" charset="0"/>
              </a:rPr>
              <a:t>What</a:t>
            </a:r>
            <a:r>
              <a:rPr lang="cs-CZ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cs-CZ" dirty="0" err="1" smtClean="0">
                <a:solidFill>
                  <a:srgbClr val="FF0000"/>
                </a:solidFill>
                <a:latin typeface="Comic Sans MS" pitchFamily="66" charset="0"/>
              </a:rPr>
              <a:t>is</a:t>
            </a:r>
            <a:r>
              <a:rPr lang="cs-CZ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cs-CZ" dirty="0" err="1" smtClean="0">
                <a:solidFill>
                  <a:srgbClr val="003399"/>
                </a:solidFill>
                <a:latin typeface="Comic Sans MS" pitchFamily="66" charset="0"/>
              </a:rPr>
              <a:t>Independence</a:t>
            </a:r>
            <a:r>
              <a:rPr lang="cs-CZ" dirty="0" smtClean="0">
                <a:solidFill>
                  <a:srgbClr val="003399"/>
                </a:solidFill>
                <a:latin typeface="Comic Sans MS" pitchFamily="66" charset="0"/>
              </a:rPr>
              <a:t> </a:t>
            </a:r>
            <a:r>
              <a:rPr lang="cs-CZ" dirty="0" err="1" smtClean="0">
                <a:solidFill>
                  <a:srgbClr val="003399"/>
                </a:solidFill>
                <a:latin typeface="Comic Sans MS" pitchFamily="66" charset="0"/>
              </a:rPr>
              <a:t>Day</a:t>
            </a:r>
            <a:r>
              <a:rPr lang="cs-CZ" dirty="0" smtClean="0">
                <a:solidFill>
                  <a:srgbClr val="003399"/>
                </a:solidFill>
                <a:latin typeface="Comic Sans MS" pitchFamily="66" charset="0"/>
              </a:rPr>
              <a:t>?</a:t>
            </a:r>
            <a:endParaRPr lang="cs-CZ" dirty="0">
              <a:solidFill>
                <a:srgbClr val="003399"/>
              </a:solidFill>
              <a:latin typeface="Comic Sans MS" pitchFamily="66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Comic Sans MS" pitchFamily="66" charset="0"/>
              </a:rPr>
              <a:t>Independence Day is annually celebrated on July 4 and is often known as "the Fourth of July". </a:t>
            </a:r>
            <a:endParaRPr lang="cs-CZ" sz="2000" dirty="0" smtClean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Comic Sans MS" pitchFamily="66" charset="0"/>
              </a:rPr>
              <a:t>It is the anniversary of the publication of the declaration of independence from Great Britain in 1776. </a:t>
            </a:r>
            <a:endParaRPr lang="cs-CZ" sz="2000" dirty="0" smtClean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Comic Sans MS" pitchFamily="66" charset="0"/>
              </a:rPr>
              <a:t>Patriotic displays and family events are organized throughout the United States. </a:t>
            </a:r>
          </a:p>
          <a:p>
            <a:pPr algn="just">
              <a:lnSpc>
                <a:spcPct val="150000"/>
              </a:lnSpc>
            </a:pPr>
            <a:endParaRPr lang="cs-CZ" sz="2000" dirty="0" smtClean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endParaRPr lang="cs-CZ" sz="2000" dirty="0">
              <a:latin typeface="Comic Sans MS" pitchFamily="66" charset="0"/>
            </a:endParaRP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115" y="1844824"/>
            <a:ext cx="2808312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4412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Comic Sans MS" pitchFamily="66" charset="0"/>
              </a:rPr>
              <a:t>Many people display the American flag on their homes. </a:t>
            </a:r>
            <a:endParaRPr lang="cs-CZ" sz="2000" dirty="0" smtClean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Comic Sans MS" pitchFamily="66" charset="0"/>
              </a:rPr>
              <a:t>The celebrations have deep roots in the American tradition of political freedom. </a:t>
            </a:r>
          </a:p>
          <a:p>
            <a:pPr algn="just">
              <a:lnSpc>
                <a:spcPct val="150000"/>
              </a:lnSpc>
            </a:pPr>
            <a:endParaRPr lang="cs-CZ" sz="2000" dirty="0">
              <a:latin typeface="Comic Sans MS" pitchFamily="66" charset="0"/>
            </a:endParaRP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1628800"/>
            <a:ext cx="2581275" cy="177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3861048"/>
            <a:ext cx="2705100" cy="168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7001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err="1" smtClean="0">
                <a:solidFill>
                  <a:srgbClr val="FF0000"/>
                </a:solidFill>
                <a:latin typeface="Comic Sans MS" pitchFamily="66" charset="0"/>
              </a:rPr>
              <a:t>History</a:t>
            </a:r>
            <a:r>
              <a:rPr lang="cs-CZ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cs-CZ" dirty="0" err="1" smtClean="0">
                <a:solidFill>
                  <a:srgbClr val="FF0000"/>
                </a:solidFill>
                <a:latin typeface="Comic Sans MS" pitchFamily="66" charset="0"/>
              </a:rPr>
              <a:t>of</a:t>
            </a:r>
            <a:r>
              <a:rPr lang="cs-CZ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cs-CZ" dirty="0" err="1" smtClean="0">
                <a:solidFill>
                  <a:srgbClr val="003399"/>
                </a:solidFill>
                <a:latin typeface="Comic Sans MS" pitchFamily="66" charset="0"/>
              </a:rPr>
              <a:t>Independence</a:t>
            </a:r>
            <a:r>
              <a:rPr lang="cs-CZ" dirty="0" smtClean="0">
                <a:solidFill>
                  <a:srgbClr val="003399"/>
                </a:solidFill>
                <a:latin typeface="Comic Sans MS" pitchFamily="66" charset="0"/>
              </a:rPr>
              <a:t> </a:t>
            </a:r>
            <a:r>
              <a:rPr lang="cs-CZ" dirty="0" err="1" smtClean="0">
                <a:solidFill>
                  <a:srgbClr val="003399"/>
                </a:solidFill>
                <a:latin typeface="Comic Sans MS" pitchFamily="66" charset="0"/>
              </a:rPr>
              <a:t>Day</a:t>
            </a:r>
            <a:endParaRPr lang="cs-CZ" dirty="0">
              <a:solidFill>
                <a:srgbClr val="003399"/>
              </a:solidFill>
              <a:latin typeface="Comic Sans MS" pitchFamily="66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>
                <a:latin typeface="Comic Sans MS" pitchFamily="66" charset="0"/>
              </a:rPr>
              <a:t>In 1775, people in New England began fighting the British for their independence. </a:t>
            </a:r>
            <a:endParaRPr lang="cs-CZ" sz="2000" dirty="0" smtClean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Comic Sans MS" pitchFamily="66" charset="0"/>
              </a:rPr>
              <a:t>On </a:t>
            </a:r>
            <a:r>
              <a:rPr lang="en-US" sz="2000" dirty="0">
                <a:latin typeface="Comic Sans MS" pitchFamily="66" charset="0"/>
              </a:rPr>
              <a:t>July 2, 1776, the Congress secretly voted for independence from Great Britain. </a:t>
            </a:r>
            <a:endParaRPr lang="cs-CZ" sz="2000" dirty="0" smtClean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Comic Sans MS" pitchFamily="66" charset="0"/>
              </a:rPr>
              <a:t>The </a:t>
            </a:r>
            <a:r>
              <a:rPr lang="en-US" sz="2000" dirty="0">
                <a:latin typeface="Comic Sans MS" pitchFamily="66" charset="0"/>
              </a:rPr>
              <a:t>Declaration of Independence was first published two days later on July 4, 1776. </a:t>
            </a:r>
            <a:endParaRPr lang="cs-CZ" sz="2000" dirty="0" smtClean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Comic Sans MS" pitchFamily="66" charset="0"/>
              </a:rPr>
              <a:t>The </a:t>
            </a:r>
            <a:r>
              <a:rPr lang="en-US" sz="2000" dirty="0">
                <a:latin typeface="Comic Sans MS" pitchFamily="66" charset="0"/>
              </a:rPr>
              <a:t>first public reading of the Declaration of Independence was on July 8, 1776. </a:t>
            </a:r>
            <a:endParaRPr lang="cs-CZ" sz="2000" dirty="0" smtClean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endParaRPr lang="en-US" sz="2000" dirty="0">
              <a:latin typeface="Comic Sans MS" pitchFamily="66" charset="0"/>
            </a:endParaRP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endParaRPr lang="cs-CZ" sz="18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r>
              <a:rPr lang="cs-CZ" b="1" dirty="0" err="1" smtClean="0">
                <a:solidFill>
                  <a:srgbClr val="FF0000"/>
                </a:solidFill>
                <a:latin typeface="Comic Sans MS" pitchFamily="66" charset="0"/>
              </a:rPr>
              <a:t>The</a:t>
            </a:r>
            <a:r>
              <a:rPr lang="cs-CZ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cs-CZ" b="1" dirty="0" err="1" smtClean="0">
                <a:solidFill>
                  <a:srgbClr val="FF0000"/>
                </a:solidFill>
                <a:latin typeface="Comic Sans MS" pitchFamily="66" charset="0"/>
              </a:rPr>
              <a:t>Declaration</a:t>
            </a:r>
            <a:r>
              <a:rPr lang="cs-CZ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cs-CZ" b="1" dirty="0" err="1" smtClean="0">
                <a:solidFill>
                  <a:srgbClr val="003399"/>
                </a:solidFill>
                <a:latin typeface="Comic Sans MS" pitchFamily="66" charset="0"/>
              </a:rPr>
              <a:t>of</a:t>
            </a:r>
            <a:r>
              <a:rPr lang="cs-CZ" b="1" dirty="0" smtClean="0">
                <a:solidFill>
                  <a:srgbClr val="003399"/>
                </a:solidFill>
                <a:latin typeface="Comic Sans MS" pitchFamily="66" charset="0"/>
              </a:rPr>
              <a:t> </a:t>
            </a:r>
            <a:r>
              <a:rPr lang="cs-CZ" b="1" dirty="0" err="1" smtClean="0">
                <a:solidFill>
                  <a:srgbClr val="003399"/>
                </a:solidFill>
                <a:latin typeface="Comic Sans MS" pitchFamily="66" charset="0"/>
              </a:rPr>
              <a:t>Independence</a:t>
            </a:r>
            <a:endParaRPr lang="cs-CZ" b="1" dirty="0">
              <a:solidFill>
                <a:srgbClr val="003399"/>
              </a:solidFill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321" y="2425054"/>
            <a:ext cx="2520280" cy="352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1936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Comic Sans MS" pitchFamily="66" charset="0"/>
              </a:rPr>
              <a:t>Delegates began to sign the Declaration of Independence on August 2, 1776. </a:t>
            </a:r>
            <a:endParaRPr lang="cs-CZ" sz="2000" dirty="0" smtClean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Comic Sans MS" pitchFamily="66" charset="0"/>
              </a:rPr>
              <a:t>The </a:t>
            </a:r>
            <a:r>
              <a:rPr lang="en-US" sz="2000" dirty="0">
                <a:latin typeface="Comic Sans MS" pitchFamily="66" charset="0"/>
              </a:rPr>
              <a:t>first description of how Independence Day would be celebrated was in a letter from John Adams to his wife Abigail on July 3, 1776. He described "pomp and parade, with shows, games, sports, guns, bells, bonfires, and illuminations" throughout the United States</a:t>
            </a:r>
            <a:r>
              <a:rPr lang="en-US" sz="2000" dirty="0" smtClean="0">
                <a:latin typeface="Comic Sans MS" pitchFamily="66" charset="0"/>
              </a:rPr>
              <a:t>.</a:t>
            </a:r>
            <a:endParaRPr lang="cs-CZ" sz="2000" dirty="0" smtClean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>
                <a:latin typeface="Comic Sans MS" pitchFamily="66" charset="0"/>
              </a:rPr>
              <a:t>However, the term "Independence Day" was not used until 1791.</a:t>
            </a:r>
            <a:endParaRPr lang="cs-CZ" sz="2000" dirty="0">
              <a:latin typeface="Comic Sans MS" pitchFamily="66" charset="0"/>
            </a:endParaRP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cs-CZ" b="1" dirty="0" err="1" smtClean="0">
                <a:solidFill>
                  <a:srgbClr val="FF0000"/>
                </a:solidFill>
                <a:latin typeface="Comic Sans MS" pitchFamily="66" charset="0"/>
              </a:rPr>
              <a:t>Writing</a:t>
            </a:r>
            <a:r>
              <a:rPr lang="cs-CZ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cs-CZ" b="1" dirty="0" err="1">
                <a:solidFill>
                  <a:srgbClr val="FF0000"/>
                </a:solidFill>
                <a:latin typeface="Comic Sans MS" pitchFamily="66" charset="0"/>
              </a:rPr>
              <a:t>T</a:t>
            </a:r>
            <a:r>
              <a:rPr lang="cs-CZ" b="1" dirty="0" err="1" smtClean="0">
                <a:solidFill>
                  <a:srgbClr val="FF0000"/>
                </a:solidFill>
                <a:latin typeface="Comic Sans MS" pitchFamily="66" charset="0"/>
              </a:rPr>
              <a:t>he</a:t>
            </a:r>
            <a:r>
              <a:rPr lang="cs-CZ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cs-CZ" b="1" dirty="0" err="1" smtClean="0">
                <a:solidFill>
                  <a:srgbClr val="003399"/>
                </a:solidFill>
                <a:latin typeface="Comic Sans MS" pitchFamily="66" charset="0"/>
              </a:rPr>
              <a:t>Declaration</a:t>
            </a:r>
            <a:r>
              <a:rPr lang="cs-CZ" b="1" dirty="0" smtClean="0">
                <a:solidFill>
                  <a:srgbClr val="003399"/>
                </a:solidFill>
                <a:latin typeface="Comic Sans MS" pitchFamily="66" charset="0"/>
              </a:rPr>
              <a:t> </a:t>
            </a:r>
            <a:r>
              <a:rPr lang="cs-CZ" b="1" dirty="0" err="1" smtClean="0">
                <a:solidFill>
                  <a:srgbClr val="003399"/>
                </a:solidFill>
                <a:latin typeface="Comic Sans MS" pitchFamily="66" charset="0"/>
              </a:rPr>
              <a:t>of</a:t>
            </a:r>
            <a:r>
              <a:rPr lang="cs-CZ" b="1" dirty="0" smtClean="0">
                <a:solidFill>
                  <a:srgbClr val="003399"/>
                </a:solidFill>
                <a:latin typeface="Comic Sans MS" pitchFamily="66" charset="0"/>
              </a:rPr>
              <a:t> </a:t>
            </a:r>
            <a:r>
              <a:rPr lang="cs-CZ" b="1" dirty="0" err="1" smtClean="0">
                <a:solidFill>
                  <a:srgbClr val="003399"/>
                </a:solidFill>
                <a:latin typeface="Comic Sans MS" pitchFamily="66" charset="0"/>
              </a:rPr>
              <a:t>Independence</a:t>
            </a:r>
            <a:endParaRPr lang="cs-CZ" b="1" dirty="0">
              <a:solidFill>
                <a:srgbClr val="003399"/>
              </a:solidFill>
              <a:latin typeface="Comic Sans MS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204864"/>
            <a:ext cx="2304256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400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err="1" smtClean="0">
                <a:solidFill>
                  <a:srgbClr val="FF0000"/>
                </a:solidFill>
                <a:latin typeface="Comic Sans MS" pitchFamily="66" charset="0"/>
              </a:rPr>
              <a:t>Symbols</a:t>
            </a:r>
            <a:r>
              <a:rPr lang="cs-CZ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cs-CZ" dirty="0" err="1" smtClean="0">
                <a:solidFill>
                  <a:srgbClr val="FF0000"/>
                </a:solidFill>
                <a:latin typeface="Comic Sans MS" pitchFamily="66" charset="0"/>
              </a:rPr>
              <a:t>of</a:t>
            </a:r>
            <a:r>
              <a:rPr lang="cs-CZ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cs-CZ" dirty="0" err="1" smtClean="0">
                <a:solidFill>
                  <a:srgbClr val="003399"/>
                </a:solidFill>
                <a:latin typeface="Comic Sans MS" pitchFamily="66" charset="0"/>
              </a:rPr>
              <a:t>Independence</a:t>
            </a:r>
            <a:r>
              <a:rPr lang="cs-CZ" dirty="0" smtClean="0">
                <a:solidFill>
                  <a:srgbClr val="003399"/>
                </a:solidFill>
                <a:latin typeface="Comic Sans MS" pitchFamily="66" charset="0"/>
              </a:rPr>
              <a:t> </a:t>
            </a:r>
            <a:r>
              <a:rPr lang="cs-CZ" dirty="0" err="1" smtClean="0">
                <a:solidFill>
                  <a:srgbClr val="003399"/>
                </a:solidFill>
                <a:latin typeface="Comic Sans MS" pitchFamily="66" charset="0"/>
              </a:rPr>
              <a:t>Day</a:t>
            </a:r>
            <a:endParaRPr lang="cs-CZ" dirty="0">
              <a:solidFill>
                <a:srgbClr val="003399"/>
              </a:solidFill>
              <a:latin typeface="Comic Sans MS" pitchFamily="66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>
                <a:latin typeface="Comic Sans MS" pitchFamily="66" charset="0"/>
              </a:rPr>
              <a:t>The most common Independence Day symbol is the American flag. Its design is displayed in all possible ways on July 4 and can be seen in front of homes and buildings. </a:t>
            </a:r>
            <a:endParaRPr lang="cs-CZ" sz="2000" dirty="0" smtClean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Comic Sans MS" pitchFamily="66" charset="0"/>
              </a:rPr>
              <a:t>Other </a:t>
            </a:r>
            <a:r>
              <a:rPr lang="en-US" sz="2000" dirty="0">
                <a:latin typeface="Comic Sans MS" pitchFamily="66" charset="0"/>
              </a:rPr>
              <a:t>symbols associated with Independence Day are the Statue of Liberty on Ellis Island in New York and the fireworks viewed all over the United States. </a:t>
            </a:r>
            <a:endParaRPr lang="cs-CZ" sz="2000" dirty="0">
              <a:latin typeface="Comic Sans MS" pitchFamily="66" charset="0"/>
            </a:endParaRP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00808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861048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4915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421</Words>
  <Application>Microsoft Office PowerPoint</Application>
  <PresentationFormat>Prezentácia na obrazovke (4:3)</PresentationFormat>
  <Paragraphs>55</Paragraphs>
  <Slides>7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7</vt:i4>
      </vt:variant>
    </vt:vector>
  </HeadingPairs>
  <TitlesOfParts>
    <vt:vector size="8" baseType="lpstr">
      <vt:lpstr>Motív Office</vt:lpstr>
      <vt:lpstr>Prezentácia programu PowerPoint</vt:lpstr>
      <vt:lpstr>Independence Day</vt:lpstr>
      <vt:lpstr>What is Independence Day?</vt:lpstr>
      <vt:lpstr>Prezentácia programu PowerPoint</vt:lpstr>
      <vt:lpstr>History of Independence Day</vt:lpstr>
      <vt:lpstr>Prezentácia programu PowerPoint</vt:lpstr>
      <vt:lpstr>Symbols of Independence Day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Macík</dc:creator>
  <cp:lastModifiedBy>Macík</cp:lastModifiedBy>
  <cp:revision>10</cp:revision>
  <dcterms:created xsi:type="dcterms:W3CDTF">2012-07-04T05:13:28Z</dcterms:created>
  <dcterms:modified xsi:type="dcterms:W3CDTF">2012-08-13T18:47:26Z</dcterms:modified>
</cp:coreProperties>
</file>