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20181F35-8F07-4688-BAB5-20E9A985D1D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397049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0181F35-8F07-4688-BAB5-20E9A985D1D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1249192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0181F35-8F07-4688-BAB5-20E9A985D1D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2794669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20181F35-8F07-4688-BAB5-20E9A985D1D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4210654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20181F35-8F07-4688-BAB5-20E9A985D1D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1527516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20181F35-8F07-4688-BAB5-20E9A985D1D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2346868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20181F35-8F07-4688-BAB5-20E9A985D1D5}"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3514795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20181F35-8F07-4688-BAB5-20E9A985D1D5}"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254642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20181F35-8F07-4688-BAB5-20E9A985D1D5}"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4024269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20181F35-8F07-4688-BAB5-20E9A985D1D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2813385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20181F35-8F07-4688-BAB5-20E9A985D1D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183B021-A9FC-4A25-AD8E-7B360AC1BE4E}" type="slidenum">
              <a:rPr lang="cs-CZ" smtClean="0"/>
              <a:t>‹#›</a:t>
            </a:fld>
            <a:endParaRPr lang="cs-CZ"/>
          </a:p>
        </p:txBody>
      </p:sp>
    </p:spTree>
    <p:extLst>
      <p:ext uri="{BB962C8B-B14F-4D97-AF65-F5344CB8AC3E}">
        <p14:creationId xmlns:p14="http://schemas.microsoft.com/office/powerpoint/2010/main" val="2116896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81F35-8F07-4688-BAB5-20E9A985D1D5}"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3B021-A9FC-4A25-AD8E-7B360AC1BE4E}" type="slidenum">
              <a:rPr lang="cs-CZ" smtClean="0"/>
              <a:t>‹#›</a:t>
            </a:fld>
            <a:endParaRPr lang="cs-CZ"/>
          </a:p>
        </p:txBody>
      </p:sp>
    </p:spTree>
    <p:extLst>
      <p:ext uri="{BB962C8B-B14F-4D97-AF65-F5344CB8AC3E}">
        <p14:creationId xmlns:p14="http://schemas.microsoft.com/office/powerpoint/2010/main" val="28273939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thegeneralsituation.typepad.com/the_general_situation/2011/07/a-midsummer-rose.htm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702938591"/>
              </p:ext>
            </p:extLst>
          </p:nvPr>
        </p:nvGraphicFramePr>
        <p:xfrm>
          <a:off x="1666875" y="260350"/>
          <a:ext cx="5756275" cy="109728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endParaRP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76381033"/>
              </p:ext>
            </p:extLst>
          </p:nvPr>
        </p:nvGraphicFramePr>
        <p:xfrm>
          <a:off x="1684338" y="1628775"/>
          <a:ext cx="5767388" cy="6524401"/>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err="1" smtClean="0">
                          <a:effectLst/>
                          <a:latin typeface="Comic Sans MS" pitchFamily="66" charset="0"/>
                          <a:ea typeface="Calibri"/>
                          <a:cs typeface="Times New Roman"/>
                        </a:rPr>
                        <a:t>Midsummer</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Eve</a:t>
                      </a:r>
                      <a:r>
                        <a:rPr lang="cs-CZ" sz="1100" baseline="0" dirty="0" smtClean="0">
                          <a:effectLst/>
                          <a:latin typeface="Comic Sans MS" pitchFamily="66" charset="0"/>
                          <a:ea typeface="Calibri"/>
                          <a:cs typeface="Times New Roman"/>
                        </a:rPr>
                        <a:t> and </a:t>
                      </a:r>
                      <a:r>
                        <a:rPr lang="cs-CZ" sz="1100" baseline="0" dirty="0" err="1" smtClean="0">
                          <a:effectLst/>
                          <a:latin typeface="Comic Sans MS" pitchFamily="66" charset="0"/>
                          <a:ea typeface="Calibri"/>
                          <a:cs typeface="Times New Roman"/>
                        </a:rPr>
                        <a:t>Midsummer</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Day</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2.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http://projectbritain.com/midsummer.htm, </a:t>
                      </a:r>
                      <a:r>
                        <a:rPr lang="cs-CZ" sz="1100" i="1" dirty="0" smtClean="0">
                          <a:effectLst/>
                          <a:latin typeface="Comic Sans MS"/>
                          <a:ea typeface="Calibri"/>
                          <a:cs typeface="Times New Roman"/>
                          <a:hlinkClick r:id="rId2"/>
                        </a:rPr>
                        <a:t>http://thegeneralsituation.typepad.com/</a:t>
                      </a:r>
                      <a:r>
                        <a:rPr lang="cs-CZ" sz="1100" i="1" dirty="0" err="1" smtClean="0">
                          <a:effectLst/>
                          <a:latin typeface="Comic Sans MS"/>
                          <a:ea typeface="Calibri"/>
                          <a:cs typeface="Times New Roman"/>
                          <a:hlinkClick r:id="rId2"/>
                        </a:rPr>
                        <a:t>the_general_situation</a:t>
                      </a:r>
                      <a:r>
                        <a:rPr lang="cs-CZ" sz="1100" i="1" smtClean="0">
                          <a:effectLst/>
                          <a:latin typeface="Comic Sans MS"/>
                          <a:ea typeface="Calibri"/>
                          <a:cs typeface="Times New Roman"/>
                          <a:hlinkClick r:id="rId2"/>
                        </a:rPr>
                        <a:t>/2011/07/a-midsummer-rose.html</a:t>
                      </a:r>
                      <a:r>
                        <a:rPr lang="cs-CZ" sz="1100" i="1" smtClean="0">
                          <a:effectLst/>
                          <a:latin typeface="Comic Sans MS"/>
                          <a:ea typeface="Calibri"/>
                          <a:cs typeface="Times New Roman"/>
                        </a:rPr>
                        <a:t>, http://codyduncan.com/blog/2008/06/midsummer-german-style/</a:t>
                      </a: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76672"/>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9657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dirty="0" smtClean="0">
                <a:solidFill>
                  <a:srgbClr val="FF3300"/>
                </a:solidFill>
                <a:latin typeface="Comic Sans MS" pitchFamily="66" charset="0"/>
              </a:rPr>
              <a:t/>
            </a:r>
            <a:br>
              <a:rPr lang="cs-CZ" sz="4000" b="1" dirty="0" smtClean="0">
                <a:solidFill>
                  <a:srgbClr val="FF3300"/>
                </a:solidFill>
                <a:latin typeface="Comic Sans MS" pitchFamily="66" charset="0"/>
              </a:rPr>
            </a:br>
            <a:r>
              <a:rPr lang="cs-CZ" sz="4000" b="1" dirty="0">
                <a:solidFill>
                  <a:srgbClr val="FF3300"/>
                </a:solidFill>
                <a:latin typeface="Comic Sans MS" pitchFamily="66" charset="0"/>
              </a:rPr>
              <a:t/>
            </a:r>
            <a:br>
              <a:rPr lang="cs-CZ" sz="4000" b="1" dirty="0">
                <a:solidFill>
                  <a:srgbClr val="FF3300"/>
                </a:solidFill>
                <a:latin typeface="Comic Sans MS" pitchFamily="66" charset="0"/>
              </a:rPr>
            </a:br>
            <a:r>
              <a:rPr lang="cs-CZ" sz="4000" b="1" dirty="0" smtClean="0">
                <a:solidFill>
                  <a:srgbClr val="FF3300"/>
                </a:solidFill>
                <a:latin typeface="Comic Sans MS" pitchFamily="66" charset="0"/>
              </a:rPr>
              <a:t/>
            </a:r>
            <a:br>
              <a:rPr lang="cs-CZ" sz="4000" b="1" dirty="0" smtClean="0">
                <a:solidFill>
                  <a:srgbClr val="FF3300"/>
                </a:solidFill>
                <a:latin typeface="Comic Sans MS" pitchFamily="66" charset="0"/>
              </a:rPr>
            </a:br>
            <a:r>
              <a:rPr lang="cs-CZ" sz="4000" b="1" dirty="0">
                <a:solidFill>
                  <a:srgbClr val="FF3300"/>
                </a:solidFill>
                <a:latin typeface="Comic Sans MS" pitchFamily="66" charset="0"/>
              </a:rPr>
              <a:t/>
            </a:r>
            <a:br>
              <a:rPr lang="cs-CZ" sz="4000" b="1" dirty="0">
                <a:solidFill>
                  <a:srgbClr val="FF3300"/>
                </a:solidFill>
                <a:latin typeface="Comic Sans MS" pitchFamily="66" charset="0"/>
              </a:rPr>
            </a:br>
            <a:r>
              <a:rPr lang="cs-CZ" sz="4000" b="1" dirty="0" smtClean="0">
                <a:solidFill>
                  <a:srgbClr val="FF3300"/>
                </a:solidFill>
                <a:latin typeface="Comic Sans MS" pitchFamily="66" charset="0"/>
              </a:rPr>
              <a:t/>
            </a:r>
            <a:br>
              <a:rPr lang="cs-CZ" sz="4000" b="1" dirty="0" smtClean="0">
                <a:solidFill>
                  <a:srgbClr val="FF3300"/>
                </a:solidFill>
                <a:latin typeface="Comic Sans MS" pitchFamily="66" charset="0"/>
              </a:rPr>
            </a:br>
            <a:r>
              <a:rPr lang="cs-CZ" sz="4000" b="1" dirty="0" err="1" smtClean="0">
                <a:solidFill>
                  <a:srgbClr val="FF3300"/>
                </a:solidFill>
                <a:latin typeface="Comic Sans MS" pitchFamily="66" charset="0"/>
              </a:rPr>
              <a:t>Midsummer</a:t>
            </a:r>
            <a:r>
              <a:rPr lang="cs-CZ" sz="4000" b="1" dirty="0" smtClean="0">
                <a:solidFill>
                  <a:srgbClr val="FF3300"/>
                </a:solidFill>
                <a:latin typeface="Comic Sans MS" pitchFamily="66" charset="0"/>
              </a:rPr>
              <a:t> </a:t>
            </a:r>
            <a:r>
              <a:rPr lang="cs-CZ" sz="4000" b="1" dirty="0" err="1">
                <a:solidFill>
                  <a:srgbClr val="FF3300"/>
                </a:solidFill>
                <a:latin typeface="Comic Sans MS" pitchFamily="66" charset="0"/>
              </a:rPr>
              <a:t>E</a:t>
            </a:r>
            <a:r>
              <a:rPr lang="cs-CZ" sz="4000" b="1" dirty="0" err="1" smtClean="0">
                <a:solidFill>
                  <a:srgbClr val="FF3300"/>
                </a:solidFill>
                <a:latin typeface="Comic Sans MS" pitchFamily="66" charset="0"/>
              </a:rPr>
              <a:t>ve</a:t>
            </a:r>
            <a:r>
              <a:rPr lang="cs-CZ" sz="4000" b="1" dirty="0" smtClean="0">
                <a:solidFill>
                  <a:srgbClr val="FF3300"/>
                </a:solidFill>
                <a:latin typeface="Comic Sans MS" pitchFamily="66" charset="0"/>
              </a:rPr>
              <a:t> and </a:t>
            </a:r>
            <a:r>
              <a:rPr lang="cs-CZ" sz="4000" b="1" dirty="0" err="1" smtClean="0">
                <a:solidFill>
                  <a:srgbClr val="FF3300"/>
                </a:solidFill>
                <a:latin typeface="Comic Sans MS" pitchFamily="66" charset="0"/>
              </a:rPr>
              <a:t>Midsummer</a:t>
            </a:r>
            <a:r>
              <a:rPr lang="cs-CZ" sz="4000" b="1" dirty="0" smtClean="0">
                <a:solidFill>
                  <a:srgbClr val="FF3300"/>
                </a:solidFill>
                <a:latin typeface="Comic Sans MS" pitchFamily="66" charset="0"/>
              </a:rPr>
              <a:t> </a:t>
            </a:r>
            <a:r>
              <a:rPr lang="cs-CZ" sz="4000" b="1" dirty="0" err="1" smtClean="0">
                <a:solidFill>
                  <a:srgbClr val="FF3300"/>
                </a:solidFill>
                <a:latin typeface="Comic Sans MS" pitchFamily="66" charset="0"/>
              </a:rPr>
              <a:t>Day</a:t>
            </a:r>
            <a:endParaRPr lang="cs-CZ" sz="4000" b="1" dirty="0">
              <a:solidFill>
                <a:srgbClr val="FF3300"/>
              </a:solidFill>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749774"/>
            <a:ext cx="3744416"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443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textu 2"/>
          <p:cNvSpPr>
            <a:spLocks noGrp="1"/>
          </p:cNvSpPr>
          <p:nvPr>
            <p:ph type="body" idx="1"/>
          </p:nvPr>
        </p:nvSpPr>
        <p:spPr/>
        <p:txBody>
          <a:bodyPr>
            <a:normAutofit fontScale="92500"/>
          </a:bodyPr>
          <a:lstStyle/>
          <a:p>
            <a:pPr algn="ctr"/>
            <a:r>
              <a:rPr lang="cs-CZ" dirty="0" err="1" smtClean="0">
                <a:solidFill>
                  <a:srgbClr val="FF3300"/>
                </a:solidFill>
                <a:latin typeface="Comic Sans MS" pitchFamily="66" charset="0"/>
              </a:rPr>
              <a:t>When</a:t>
            </a:r>
            <a:r>
              <a:rPr lang="cs-CZ" dirty="0" smtClean="0">
                <a:solidFill>
                  <a:srgbClr val="FF3300"/>
                </a:solidFill>
                <a:latin typeface="Comic Sans MS" pitchFamily="66" charset="0"/>
              </a:rPr>
              <a:t> </a:t>
            </a:r>
            <a:r>
              <a:rPr lang="cs-CZ" dirty="0" err="1" smtClean="0">
                <a:solidFill>
                  <a:srgbClr val="FF3300"/>
                </a:solidFill>
                <a:latin typeface="Comic Sans MS" pitchFamily="66" charset="0"/>
              </a:rPr>
              <a:t>is</a:t>
            </a:r>
            <a:r>
              <a:rPr lang="cs-CZ" dirty="0" smtClean="0">
                <a:solidFill>
                  <a:srgbClr val="FF3300"/>
                </a:solidFill>
                <a:latin typeface="Comic Sans MS" pitchFamily="66" charset="0"/>
              </a:rPr>
              <a:t> </a:t>
            </a:r>
            <a:r>
              <a:rPr lang="cs-CZ" dirty="0" err="1" smtClean="0">
                <a:solidFill>
                  <a:srgbClr val="FF3300"/>
                </a:solidFill>
                <a:latin typeface="Comic Sans MS" pitchFamily="66" charset="0"/>
              </a:rPr>
              <a:t>Midsummer's</a:t>
            </a:r>
            <a:r>
              <a:rPr lang="cs-CZ" dirty="0" smtClean="0">
                <a:solidFill>
                  <a:srgbClr val="FF3300"/>
                </a:solidFill>
                <a:latin typeface="Comic Sans MS" pitchFamily="66" charset="0"/>
              </a:rPr>
              <a:t> </a:t>
            </a:r>
            <a:r>
              <a:rPr lang="cs-CZ" dirty="0" err="1" smtClean="0">
                <a:solidFill>
                  <a:srgbClr val="FF3300"/>
                </a:solidFill>
                <a:latin typeface="Comic Sans MS" pitchFamily="66" charset="0"/>
              </a:rPr>
              <a:t>Day</a:t>
            </a:r>
            <a:r>
              <a:rPr lang="cs-CZ" dirty="0" smtClean="0">
                <a:solidFill>
                  <a:srgbClr val="FF3300"/>
                </a:solidFill>
                <a:latin typeface="Comic Sans MS" pitchFamily="66" charset="0"/>
              </a:rPr>
              <a:t>?</a:t>
            </a:r>
            <a:endParaRPr lang="cs-CZ" dirty="0">
              <a:solidFill>
                <a:srgbClr val="FF3300"/>
              </a:solidFill>
              <a:latin typeface="Comic Sans MS" pitchFamily="66" charset="0"/>
            </a:endParaRPr>
          </a:p>
        </p:txBody>
      </p:sp>
      <p:sp>
        <p:nvSpPr>
          <p:cNvPr id="4" name="Zástupný symbol obsahu 3"/>
          <p:cNvSpPr>
            <a:spLocks noGrp="1"/>
          </p:cNvSpPr>
          <p:nvPr>
            <p:ph sz="half" idx="2"/>
          </p:nvPr>
        </p:nvSpPr>
        <p:spPr/>
        <p:txBody>
          <a:bodyPr>
            <a:normAutofit/>
          </a:bodyPr>
          <a:lstStyle/>
          <a:p>
            <a:pPr>
              <a:lnSpc>
                <a:spcPct val="150000"/>
              </a:lnSpc>
            </a:pPr>
            <a:r>
              <a:rPr lang="en-US" sz="2000" dirty="0" smtClean="0">
                <a:latin typeface="Comic Sans MS" pitchFamily="66" charset="0"/>
              </a:rPr>
              <a:t>Midsummer's Day, the middle of summer, falls on </a:t>
            </a:r>
            <a:r>
              <a:rPr lang="en-US" sz="2000" dirty="0" err="1" smtClean="0">
                <a:latin typeface="Comic Sans MS" pitchFamily="66" charset="0"/>
              </a:rPr>
              <a:t>on</a:t>
            </a:r>
            <a:r>
              <a:rPr lang="en-US" sz="2000" dirty="0" smtClean="0">
                <a:latin typeface="Comic Sans MS" pitchFamily="66" charset="0"/>
              </a:rPr>
              <a:t> 24 June, after the longest day (Summer Solstice). Before the change of calendars, Midsummer's day fell on 5 July.</a:t>
            </a:r>
            <a:endParaRPr lang="cs-CZ" sz="2000" dirty="0">
              <a:latin typeface="Comic Sans MS" pitchFamily="66" charset="0"/>
            </a:endParaRPr>
          </a:p>
        </p:txBody>
      </p:sp>
      <p:sp>
        <p:nvSpPr>
          <p:cNvPr id="5" name="Zástupný symbol textu 4"/>
          <p:cNvSpPr>
            <a:spLocks noGrp="1"/>
          </p:cNvSpPr>
          <p:nvPr>
            <p:ph type="body" sz="quarter" idx="3"/>
          </p:nvPr>
        </p:nvSpPr>
        <p:spPr/>
        <p:txBody>
          <a:bodyPr>
            <a:normAutofit fontScale="92500" lnSpcReduction="20000"/>
          </a:bodyPr>
          <a:lstStyle/>
          <a:p>
            <a:pPr algn="ctr"/>
            <a:r>
              <a:rPr lang="en-US" dirty="0" smtClean="0">
                <a:solidFill>
                  <a:srgbClr val="FF3300"/>
                </a:solidFill>
                <a:latin typeface="Comic Sans MS" pitchFamily="66" charset="0"/>
              </a:rPr>
              <a:t>What used to happen on Midsummer's Eve?</a:t>
            </a:r>
            <a:endParaRPr lang="cs-CZ" dirty="0">
              <a:solidFill>
                <a:srgbClr val="FF3300"/>
              </a:solidFill>
              <a:latin typeface="Comic Sans MS" pitchFamily="66" charset="0"/>
            </a:endParaRPr>
          </a:p>
        </p:txBody>
      </p:sp>
      <p:sp>
        <p:nvSpPr>
          <p:cNvPr id="6" name="Zástupný symbol obsahu 5"/>
          <p:cNvSpPr>
            <a:spLocks noGrp="1"/>
          </p:cNvSpPr>
          <p:nvPr>
            <p:ph sz="quarter" idx="4"/>
          </p:nvPr>
        </p:nvSpPr>
        <p:spPr/>
        <p:txBody>
          <a:bodyPr>
            <a:normAutofit fontScale="40000" lnSpcReduction="20000"/>
          </a:bodyPr>
          <a:lstStyle/>
          <a:p>
            <a:pPr>
              <a:lnSpc>
                <a:spcPct val="170000"/>
              </a:lnSpc>
            </a:pPr>
            <a:r>
              <a:rPr lang="en-US" sz="3800" dirty="0" smtClean="0">
                <a:latin typeface="Comic Sans MS" pitchFamily="66" charset="0"/>
              </a:rPr>
              <a:t>Midsummer's Eve is a time associated with witches, magic, fairies and dancing.</a:t>
            </a:r>
          </a:p>
          <a:p>
            <a:pPr>
              <a:lnSpc>
                <a:spcPct val="170000"/>
              </a:lnSpc>
            </a:pPr>
            <a:r>
              <a:rPr lang="en-US" sz="3800" dirty="0" smtClean="0">
                <a:latin typeface="Comic Sans MS" pitchFamily="66" charset="0"/>
              </a:rPr>
              <a:t>On the eve of Midsummer's Day, many bonfires were lit all over the country. This was in praise of the sun, for the days were getting shorter and the sun appeared to be getting weaker, so people would light fires to try and strengthen the sun</a:t>
            </a:r>
            <a:r>
              <a:rPr lang="cs-CZ" sz="3800" dirty="0" smtClean="0">
                <a:latin typeface="Comic Sans MS" pitchFamily="66" charset="0"/>
              </a:rPr>
              <a:t>.</a:t>
            </a:r>
            <a:endParaRPr lang="en-US" sz="3800" dirty="0" smtClean="0">
              <a:latin typeface="Comic Sans MS" pitchFamily="66" charset="0"/>
            </a:endParaRPr>
          </a:p>
          <a:p>
            <a:endParaRPr lang="cs-CZ" dirty="0"/>
          </a:p>
        </p:txBody>
      </p:sp>
    </p:spTree>
    <p:extLst>
      <p:ext uri="{BB962C8B-B14F-4D97-AF65-F5344CB8AC3E}">
        <p14:creationId xmlns:p14="http://schemas.microsoft.com/office/powerpoint/2010/main" val="2662989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smtClean="0">
                <a:solidFill>
                  <a:srgbClr val="FF3300"/>
                </a:solidFill>
                <a:latin typeface="Comic Sans MS" pitchFamily="66" charset="0"/>
              </a:rPr>
              <a:t>Midsummer's</a:t>
            </a:r>
            <a:r>
              <a:rPr lang="cs-CZ" sz="2400" dirty="0" smtClean="0">
                <a:solidFill>
                  <a:srgbClr val="FF3300"/>
                </a:solidFill>
                <a:latin typeface="Comic Sans MS" pitchFamily="66" charset="0"/>
              </a:rPr>
              <a:t> </a:t>
            </a:r>
            <a:r>
              <a:rPr lang="cs-CZ" sz="2400" dirty="0" err="1" smtClean="0">
                <a:solidFill>
                  <a:srgbClr val="FF3300"/>
                </a:solidFill>
                <a:latin typeface="Comic Sans MS" pitchFamily="66" charset="0"/>
              </a:rPr>
              <a:t>Eve</a:t>
            </a:r>
            <a:r>
              <a:rPr lang="cs-CZ" sz="2400" dirty="0" smtClean="0">
                <a:solidFill>
                  <a:srgbClr val="FF3300"/>
                </a:solidFill>
                <a:latin typeface="Comic Sans MS" pitchFamily="66" charset="0"/>
              </a:rPr>
              <a:t> </a:t>
            </a:r>
            <a:r>
              <a:rPr lang="cs-CZ" sz="2400" dirty="0" err="1" smtClean="0">
                <a:solidFill>
                  <a:srgbClr val="FF3300"/>
                </a:solidFill>
                <a:latin typeface="Comic Sans MS" pitchFamily="66" charset="0"/>
              </a:rPr>
              <a:t>today</a:t>
            </a:r>
            <a:endParaRPr lang="cs-CZ" sz="2400" dirty="0">
              <a:solidFill>
                <a:srgbClr val="FF3300"/>
              </a:solidFill>
              <a:latin typeface="Comic Sans MS" pitchFamily="66" charset="0"/>
            </a:endParaRPr>
          </a:p>
        </p:txBody>
      </p:sp>
      <p:sp>
        <p:nvSpPr>
          <p:cNvPr id="3" name="Zástupný symbol obsahu 2"/>
          <p:cNvSpPr>
            <a:spLocks noGrp="1"/>
          </p:cNvSpPr>
          <p:nvPr>
            <p:ph idx="1"/>
          </p:nvPr>
        </p:nvSpPr>
        <p:spPr/>
        <p:txBody>
          <a:bodyPr>
            <a:normAutofit/>
          </a:bodyPr>
          <a:lstStyle/>
          <a:p>
            <a:pPr>
              <a:lnSpc>
                <a:spcPct val="150000"/>
              </a:lnSpc>
            </a:pPr>
            <a:r>
              <a:rPr lang="en-US" sz="2000" dirty="0" smtClean="0">
                <a:latin typeface="Comic Sans MS" pitchFamily="66" charset="0"/>
              </a:rPr>
              <a:t>Practice of this ancient ritual, which also includes a Summer Solstice Circle Dance, is now mainly confined to Cornwall, the West Country, and London's Hampstead Heath.</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204864"/>
            <a:ext cx="2448272"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57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err="1" smtClean="0">
                <a:solidFill>
                  <a:srgbClr val="FF3300"/>
                </a:solidFill>
                <a:latin typeface="Comic Sans MS" pitchFamily="66" charset="0"/>
              </a:rPr>
              <a:t>Midsummer's</a:t>
            </a:r>
            <a:r>
              <a:rPr lang="cs-CZ" b="1" dirty="0" smtClean="0">
                <a:solidFill>
                  <a:srgbClr val="FF3300"/>
                </a:solidFill>
                <a:latin typeface="Comic Sans MS" pitchFamily="66" charset="0"/>
              </a:rPr>
              <a:t> </a:t>
            </a:r>
            <a:r>
              <a:rPr lang="cs-CZ" b="1" dirty="0" err="1" smtClean="0">
                <a:solidFill>
                  <a:srgbClr val="FF3300"/>
                </a:solidFill>
                <a:latin typeface="Comic Sans MS" pitchFamily="66" charset="0"/>
              </a:rPr>
              <a:t>Superstitions</a:t>
            </a:r>
            <a:endParaRPr lang="cs-CZ" b="1" dirty="0">
              <a:solidFill>
                <a:srgbClr val="FF3300"/>
              </a:solidFill>
              <a:latin typeface="Comic Sans MS" pitchFamily="66" charset="0"/>
            </a:endParaRPr>
          </a:p>
        </p:txBody>
      </p:sp>
      <p:sp>
        <p:nvSpPr>
          <p:cNvPr id="3" name="Zástupný symbol obsahu 2"/>
          <p:cNvSpPr>
            <a:spLocks noGrp="1"/>
          </p:cNvSpPr>
          <p:nvPr>
            <p:ph idx="1"/>
          </p:nvPr>
        </p:nvSpPr>
        <p:spPr/>
        <p:txBody>
          <a:bodyPr>
            <a:noAutofit/>
          </a:bodyPr>
          <a:lstStyle/>
          <a:p>
            <a:r>
              <a:rPr lang="en-US" sz="2000" dirty="0" smtClean="0">
                <a:latin typeface="Comic Sans MS" pitchFamily="66" charset="0"/>
              </a:rPr>
              <a:t>Roses are of special importance on Midsummer's Eve. It is said that any rose picked on Midsummer's Eve, or Midsummer's Day will keep fresh until Christmas.</a:t>
            </a:r>
          </a:p>
          <a:p>
            <a:endParaRPr lang="en-US" sz="2000" dirty="0" smtClean="0">
              <a:latin typeface="Comic Sans MS" pitchFamily="66" charset="0"/>
            </a:endParaRPr>
          </a:p>
          <a:p>
            <a:r>
              <a:rPr lang="en-US" sz="2000" dirty="0" smtClean="0">
                <a:latin typeface="Comic Sans MS" pitchFamily="66" charset="0"/>
              </a:rPr>
              <a:t>At midnight on Midsummer's Eve, young girls should scatter rose petals before them and say:</a:t>
            </a:r>
          </a:p>
          <a:p>
            <a:pPr marL="0" indent="0">
              <a:buNone/>
            </a:pPr>
            <a:r>
              <a:rPr lang="en-US" sz="2000" dirty="0" smtClean="0">
                <a:latin typeface="Comic Sans MS" pitchFamily="66" charset="0"/>
              </a:rPr>
              <a:t>Rose leaves, rose leaves,</a:t>
            </a:r>
          </a:p>
          <a:p>
            <a:pPr marL="0" indent="0">
              <a:buNone/>
            </a:pPr>
            <a:r>
              <a:rPr lang="en-US" sz="2000" dirty="0" smtClean="0">
                <a:latin typeface="Comic Sans MS" pitchFamily="66" charset="0"/>
              </a:rPr>
              <a:t>Rose leaves I strew.</a:t>
            </a:r>
          </a:p>
          <a:p>
            <a:pPr marL="0" indent="0">
              <a:buNone/>
            </a:pPr>
            <a:r>
              <a:rPr lang="en-US" sz="2000" dirty="0" smtClean="0">
                <a:latin typeface="Comic Sans MS" pitchFamily="66" charset="0"/>
              </a:rPr>
              <a:t>He that will love me</a:t>
            </a:r>
          </a:p>
          <a:p>
            <a:pPr marL="0" indent="0">
              <a:buNone/>
            </a:pPr>
            <a:r>
              <a:rPr lang="en-US" sz="2000" dirty="0" smtClean="0">
                <a:latin typeface="Comic Sans MS" pitchFamily="66" charset="0"/>
              </a:rPr>
              <a:t>Come after me now. </a:t>
            </a:r>
            <a:endParaRPr lang="cs-CZ" sz="2000" dirty="0" smtClean="0">
              <a:latin typeface="Comic Sans MS" pitchFamily="66" charset="0"/>
            </a:endParaRPr>
          </a:p>
          <a:p>
            <a:pPr marL="0" indent="0">
              <a:buNone/>
            </a:pPr>
            <a:endParaRPr lang="en-US" sz="2000" dirty="0" smtClean="0">
              <a:latin typeface="Comic Sans MS" pitchFamily="66" charset="0"/>
            </a:endParaRPr>
          </a:p>
          <a:p>
            <a:r>
              <a:rPr lang="en-US" sz="2000" dirty="0" smtClean="0">
                <a:latin typeface="Comic Sans MS" pitchFamily="66" charset="0"/>
              </a:rPr>
              <a:t>Then the next day, Midsummer's Day, their true love will visit them. </a:t>
            </a:r>
          </a:p>
          <a:p>
            <a:endParaRPr lang="cs-CZ" sz="2000" dirty="0">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573016"/>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145152"/>
      </p:ext>
    </p:extLst>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349</Words>
  <Application>Microsoft Office PowerPoint</Application>
  <PresentationFormat>Prezentácia na obrazovke (4:3)</PresentationFormat>
  <Paragraphs>52</Paragraphs>
  <Slides>5</Slides>
  <Notes>0</Notes>
  <HiddenSlides>0</HiddenSlides>
  <MMClips>0</MMClips>
  <ScaleCrop>false</ScaleCrop>
  <HeadingPairs>
    <vt:vector size="4" baseType="variant">
      <vt:variant>
        <vt:lpstr>Motív</vt:lpstr>
      </vt:variant>
      <vt:variant>
        <vt:i4>1</vt:i4>
      </vt:variant>
      <vt:variant>
        <vt:lpstr>Nadpisy snímok</vt:lpstr>
      </vt:variant>
      <vt:variant>
        <vt:i4>5</vt:i4>
      </vt:variant>
    </vt:vector>
  </HeadingPairs>
  <TitlesOfParts>
    <vt:vector size="6" baseType="lpstr">
      <vt:lpstr>Motív Office</vt:lpstr>
      <vt:lpstr>Prezentácia programu PowerPoint</vt:lpstr>
      <vt:lpstr>     Midsummer Eve and Midsummer Day</vt:lpstr>
      <vt:lpstr>Prezentácia programu PowerPoint</vt:lpstr>
      <vt:lpstr>Midsummer's Eve today</vt:lpstr>
      <vt:lpstr>Midsummer's Superstitions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8</cp:revision>
  <dcterms:created xsi:type="dcterms:W3CDTF">2012-06-27T09:09:48Z</dcterms:created>
  <dcterms:modified xsi:type="dcterms:W3CDTF">2012-08-13T18:48:01Z</dcterms:modified>
</cp:coreProperties>
</file>