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964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18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901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4380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248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8901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609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78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06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83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6334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cs-CZ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cs-CZ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042E9-5E71-4A26-AE3D-84E9D41DBE61}" type="datetimeFigureOut">
              <a:rPr lang="cs-CZ" smtClean="0"/>
              <a:t>13.8.2012</a:t>
            </a:fld>
            <a:endParaRPr lang="cs-CZ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B8F93-F7DB-4FFC-9D65-B34E0DD61DA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525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implyrecipes.com/recipes/hot_cross_buns/" TargetMode="External"/><Relationship Id="rId3" Type="http://schemas.openxmlformats.org/officeDocument/2006/relationships/hyperlink" Target="http://weberfamilyof5.blogspot.cz/2012/04/palm-sunday.html" TargetMode="External"/><Relationship Id="rId7" Type="http://schemas.openxmlformats.org/officeDocument/2006/relationships/hyperlink" Target="http://www.southernmamas.com/category/easter-egg-hunts/" TargetMode="External"/><Relationship Id="rId2" Type="http://schemas.openxmlformats.org/officeDocument/2006/relationships/hyperlink" Target="http://www.stjames-manotick.org/2012/03/30/palm-sunday-2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timeanddate.com/holidays/uk/easter-sunday" TargetMode="External"/><Relationship Id="rId5" Type="http://schemas.openxmlformats.org/officeDocument/2006/relationships/hyperlink" Target="http://www.preachingfriars.org/good-friday-poems" TargetMode="External"/><Relationship Id="rId10" Type="http://schemas.openxmlformats.org/officeDocument/2006/relationships/image" Target="../media/image1.png"/><Relationship Id="rId4" Type="http://schemas.openxmlformats.org/officeDocument/2006/relationships/hyperlink" Target="http://www.99desi.com/orkut/good-friday/" TargetMode="External"/><Relationship Id="rId9" Type="http://schemas.openxmlformats.org/officeDocument/2006/relationships/hyperlink" Target="http://www.loose-amenities.org.uk/Easter%20Egg%20Hunt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3419779"/>
              </p:ext>
            </p:extLst>
          </p:nvPr>
        </p:nvGraphicFramePr>
        <p:xfrm>
          <a:off x="1666875" y="260350"/>
          <a:ext cx="5756275" cy="109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756275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Soukromá Obchodní Akademie, spol. s.r.o.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Svatováclavská 1404, 438 01 Žatec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tel.: 415 726 003, fax: 415 726 003,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omic Sans MS" pitchFamily="66" charset="0"/>
                          <a:ea typeface="Lucida Sans Unicode"/>
                          <a:cs typeface="Tahoma"/>
                        </a:rPr>
                        <a:t>                              e-mail: soa@soazatec.cz, www.soazatec.cz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omic Sans MS" pitchFamily="66" charset="0"/>
                        <a:ea typeface="Lucida Sans Unicode"/>
                        <a:cs typeface="Tahoma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1655763" y="33226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cs-CZ">
              <a:solidFill>
                <a:srgbClr val="000000"/>
              </a:solidFill>
            </a:endParaRP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1655763" y="3779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tabLst>
                <a:tab pos="1343025" algn="r"/>
              </a:tabLst>
            </a:pPr>
            <a:r>
              <a:rPr lang="de-DE" sz="1100">
                <a:solidFill>
                  <a:srgbClr val="000000"/>
                </a:solidFill>
                <a:latin typeface="MetaBookCE-Roman" charset="-18"/>
                <a:cs typeface="Times New Roman" pitchFamily="18" charset="0"/>
              </a:rPr>
              <a:t>	</a:t>
            </a:r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492831"/>
              </p:ext>
            </p:extLst>
          </p:nvPr>
        </p:nvGraphicFramePr>
        <p:xfrm>
          <a:off x="1684338" y="1628775"/>
          <a:ext cx="5767388" cy="8066689"/>
        </p:xfrm>
        <a:graphic>
          <a:graphicData uri="http://schemas.openxmlformats.org/drawingml/2006/table">
            <a:tbl>
              <a:tblPr firstRow="1" firstCol="1" bandRow="1"/>
              <a:tblGrid>
                <a:gridCol w="2883694"/>
                <a:gridCol w="2883694"/>
              </a:tblGrid>
              <a:tr h="385579"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DIGITÁLNÍ UČEBNÍ MATERIÁL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TÉMATICKÁ OBLAST – 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ANGLICKÁ GRAMATIKA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předmětu nebo činnosti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7700" algn="l"/>
                        </a:tabLs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	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Anglický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jazyk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Jméno, příjmení, titul autora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Marcela Tichotová, Mgr.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Název práce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Easter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Stupeň a typ vzdělávání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Středoškolské</a:t>
                      </a:r>
                      <a:r>
                        <a:rPr lang="cs-CZ" sz="1100" i="1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vzdělávání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Pracovní skupina – třída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ročník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Očekávaný výstup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Aplikace poznatků z reálií anglicky hovořících zemí</a:t>
                      </a:r>
                      <a:r>
                        <a:rPr lang="cs-CZ" sz="1100" i="1" dirty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 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programové vybavení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Powerpoint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Použitá studijní literatura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Festivals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Special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Days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Britain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Scholastic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2000.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Customs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and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Lifestyle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in UK and </a:t>
                      </a:r>
                      <a:r>
                        <a:rPr lang="cs-CZ" sz="110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Ireand</a:t>
                      </a:r>
                      <a:r>
                        <a:rPr lang="cs-CZ" sz="110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100" baseline="0" dirty="0" err="1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Scholastic</a:t>
                      </a:r>
                      <a:r>
                        <a:rPr lang="cs-CZ" sz="1100" baseline="0" dirty="0" smtClean="0">
                          <a:effectLst/>
                          <a:latin typeface="Comic Sans MS" pitchFamily="66" charset="0"/>
                          <a:ea typeface="Calibri"/>
                          <a:cs typeface="Times New Roman"/>
                        </a:rPr>
                        <a:t> 2005.</a:t>
                      </a:r>
                      <a:endParaRPr lang="cs-CZ" sz="11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Použité nebo doporučené WWW stránky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i="1" dirty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http://www.learnenglish.de/</a:t>
                      </a:r>
                      <a:r>
                        <a:rPr lang="cs-CZ" sz="1100" i="1" dirty="0" err="1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culture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/easter.htm,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2"/>
                        </a:rPr>
                        <a:t>http://www.stjames-manotick.org/2012/03/30/palm-sunday-2/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  <a:hlinkClick r:id="rId3"/>
                        </a:rPr>
                        <a:t>http://weberfamilyof5.blogspot.cz/2012/04/palm-sunday.html</a:t>
                      </a:r>
                      <a:r>
                        <a:rPr lang="cs-CZ" sz="1100" i="1" dirty="0" smtClean="0">
                          <a:effectLst/>
                          <a:latin typeface="Comic Sans MS"/>
                          <a:ea typeface="Calibri"/>
                          <a:cs typeface="Times New Roman"/>
                        </a:rPr>
                        <a:t>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http://www.99desi.com/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orkut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good-friday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/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http://www.preachingfriars.org/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good-friday-poems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http://www.timeanddate.com/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holidays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uk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6"/>
                        </a:rPr>
                        <a:t>easter-sunday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http://www.southernmamas.com/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category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easter-egg-hunts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/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http://www.brands4tomorrow.com.au/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life-lessons-from-the-easter-bunny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http://www.simplyrecipes.com/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recipes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dirty="0" err="1" smtClean="0"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hot_cross_buns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/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  <a:hlinkClick r:id="rId9"/>
                        </a:rPr>
                        <a:t>http://www.loose-amenities.org.uk/Easter%20Egg%20Hunt.htm</a:t>
                      </a:r>
                      <a:r>
                        <a:rPr lang="cs-C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http://www.cotswolds.info/blogs/morris-dancers.shtml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69" marR="685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16764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3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907755"/>
          </a:xfrm>
        </p:spPr>
        <p:txBody>
          <a:bodyPr>
            <a:normAutofit/>
          </a:bodyPr>
          <a:lstStyle/>
          <a:p>
            <a:r>
              <a:rPr lang="cs-CZ" sz="5400" b="1" dirty="0" err="1" smtClean="0">
                <a:solidFill>
                  <a:srgbClr val="92D050"/>
                </a:solidFill>
                <a:latin typeface="Comic Sans MS" pitchFamily="66" charset="0"/>
              </a:rPr>
              <a:t>Easter</a:t>
            </a:r>
            <a:endParaRPr lang="cs-CZ" sz="5400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518457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77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800" dirty="0" smtClean="0">
                <a:solidFill>
                  <a:srgbClr val="92D050"/>
                </a:solidFill>
                <a:latin typeface="Comic Sans MS" pitchFamily="66" charset="0"/>
              </a:rPr>
              <a:t>Palm </a:t>
            </a:r>
            <a:r>
              <a:rPr lang="cs-CZ" sz="2800" dirty="0" err="1" smtClean="0">
                <a:solidFill>
                  <a:srgbClr val="92D050"/>
                </a:solidFill>
                <a:latin typeface="Comic Sans MS" pitchFamily="66" charset="0"/>
              </a:rPr>
              <a:t>Sunday</a:t>
            </a:r>
            <a:endParaRPr lang="cs-CZ" sz="28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 week of Easter begins on Palm Sunday.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Why Palm Sunday? Well, in Roman times it was customary to welcome royalty by waving palm branches</a:t>
            </a:r>
            <a:r>
              <a:rPr lang="cs-CZ" sz="2000" dirty="0" smtClean="0">
                <a:latin typeface="Comic Sans MS" pitchFamily="66" charset="0"/>
              </a:rPr>
              <a:t>.</a:t>
            </a:r>
            <a:r>
              <a:rPr lang="en-US" sz="2000" dirty="0" smtClean="0">
                <a:latin typeface="Comic Sans MS" pitchFamily="66" charset="0"/>
              </a:rPr>
              <a:t> So, when Jesus arrived in Jerusalem on what is now known as Palm Sunday, people welcomed him with palm branches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 Today, on Palm Sunday, Christians carry palm branches in parades, and make them into crosses and garlands to decorate the Church. 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Welcoming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of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>
                <a:solidFill>
                  <a:srgbClr val="92D050"/>
                </a:solidFill>
                <a:latin typeface="Comic Sans MS" pitchFamily="66" charset="0"/>
              </a:rPr>
              <a:t>J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esus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Christ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with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palms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in Jerusalem</a:t>
            </a:r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38" y="2348880"/>
            <a:ext cx="2752725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15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Good</a:t>
            </a:r>
            <a:r>
              <a:rPr lang="cs-CZ" sz="2400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Friday</a:t>
            </a:r>
            <a:endParaRPr lang="cs-CZ" sz="24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On the Friday before Easter, Christians commemorate the crucifixion of Jesus Christ.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It is a day of mourning in church and special Good Friday services are held where Christians meditate on Jesus's suffering and death on the cross, and what this means for their faith.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T</a:t>
            </a:r>
            <a:r>
              <a:rPr lang="en-US" b="1" dirty="0" smtClean="0">
                <a:solidFill>
                  <a:srgbClr val="92D050"/>
                </a:solidFill>
                <a:latin typeface="Comic Sans MS" pitchFamily="66" charset="0"/>
              </a:rPr>
              <a:t>he crucifixion of Jesus Christ </a:t>
            </a:r>
          </a:p>
          <a:p>
            <a:endParaRPr lang="cs-CZ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2" y="2132856"/>
            <a:ext cx="237172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93096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75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Easter</a:t>
            </a:r>
            <a:r>
              <a:rPr lang="cs-CZ" sz="2400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Sunday</a:t>
            </a:r>
            <a:endParaRPr lang="cs-CZ" sz="24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Easter Sunday in the United Kingdom is traditionally about Jesus Christ's resurrection from death</a:t>
            </a:r>
            <a:r>
              <a:rPr lang="cs-CZ" sz="2000" dirty="0" smtClean="0">
                <a:latin typeface="Comic Sans MS" pitchFamily="66" charset="0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Easter Sunday is a moveable feast, falling anywhere between March 22 and April 25.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Many people celebrate Easter Sunday by decorating, exchanging or searching for eggs.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 The eggs may be fresh or boiled eggs</a:t>
            </a:r>
            <a:r>
              <a:rPr lang="cs-CZ" sz="2000" dirty="0" smtClean="0">
                <a:latin typeface="Comic Sans MS" pitchFamily="66" charset="0"/>
              </a:rPr>
              <a:t>, </a:t>
            </a:r>
            <a:r>
              <a:rPr lang="en-US" sz="2000" dirty="0" smtClean="0">
                <a:latin typeface="Comic Sans MS" pitchFamily="66" charset="0"/>
              </a:rPr>
              <a:t>chocolate eggs or eggs made of other materials. </a:t>
            </a:r>
            <a:endParaRPr lang="cs-CZ" sz="2000" dirty="0" smtClean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pPr algn="ctr"/>
            <a:r>
              <a:rPr lang="en-US" b="1" dirty="0" smtClean="0">
                <a:solidFill>
                  <a:srgbClr val="92D050"/>
                </a:solidFill>
                <a:latin typeface="Comic Sans MS" pitchFamily="66" charset="0"/>
              </a:rPr>
              <a:t>Jesus Christ's resurrection from death</a:t>
            </a:r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38" y="2348880"/>
            <a:ext cx="1800225" cy="254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0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Many children believe that the Easter bunny or rabbit comes to their house or garden to hide eggs. 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They may search for these eggs or find that the Easter bunny has left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them in an obvious place.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cs-CZ" sz="2000" dirty="0" smtClean="0">
                <a:latin typeface="Comic Sans MS" pitchFamily="66" charset="0"/>
              </a:rPr>
              <a:t>Hot </a:t>
            </a:r>
            <a:r>
              <a:rPr lang="cs-CZ" sz="2000" dirty="0" err="1" smtClean="0">
                <a:latin typeface="Comic Sans MS" pitchFamily="66" charset="0"/>
              </a:rPr>
              <a:t>cross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buns</a:t>
            </a:r>
            <a:r>
              <a:rPr lang="cs-CZ" sz="2000" dirty="0" smtClean="0">
                <a:latin typeface="Comic Sans MS" pitchFamily="66" charset="0"/>
              </a:rPr>
              <a:t> are </a:t>
            </a:r>
            <a:r>
              <a:rPr lang="cs-CZ" sz="2000" dirty="0" err="1" smtClean="0">
                <a:latin typeface="Comic Sans MS" pitchFamily="66" charset="0"/>
              </a:rPr>
              <a:t>also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traditional</a:t>
            </a:r>
            <a:r>
              <a:rPr lang="cs-CZ" sz="2000" dirty="0" smtClean="0">
                <a:latin typeface="Comic Sans MS" pitchFamily="66" charset="0"/>
              </a:rPr>
              <a:t> on </a:t>
            </a:r>
            <a:r>
              <a:rPr lang="cs-CZ" sz="2000" dirty="0" err="1" smtClean="0">
                <a:latin typeface="Comic Sans MS" pitchFamily="66" charset="0"/>
              </a:rPr>
              <a:t>Easter</a:t>
            </a:r>
            <a:r>
              <a:rPr lang="cs-CZ" sz="2000" dirty="0" smtClean="0">
                <a:latin typeface="Comic Sans MS" pitchFamily="66" charset="0"/>
              </a:rPr>
              <a:t>. </a:t>
            </a:r>
            <a:r>
              <a:rPr lang="cs-CZ" sz="2000" dirty="0" err="1" smtClean="0">
                <a:latin typeface="Comic Sans MS" pitchFamily="66" charset="0"/>
              </a:rPr>
              <a:t>They</a:t>
            </a:r>
            <a:r>
              <a:rPr lang="cs-CZ" sz="2000" dirty="0" smtClean="0">
                <a:latin typeface="Comic Sans MS" pitchFamily="66" charset="0"/>
              </a:rPr>
              <a:t> are </a:t>
            </a:r>
            <a:r>
              <a:rPr lang="cs-CZ" sz="2000" dirty="0" err="1" smtClean="0">
                <a:latin typeface="Comic Sans MS" pitchFamily="66" charset="0"/>
              </a:rPr>
              <a:t>sweet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buns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with</a:t>
            </a:r>
            <a:r>
              <a:rPr lang="cs-CZ" sz="2000" dirty="0" smtClean="0">
                <a:latin typeface="Comic Sans MS" pitchFamily="66" charset="0"/>
              </a:rPr>
              <a:t> </a:t>
            </a:r>
            <a:r>
              <a:rPr lang="cs-CZ" sz="2000" dirty="0" err="1" smtClean="0">
                <a:latin typeface="Comic Sans MS" pitchFamily="66" charset="0"/>
              </a:rPr>
              <a:t>cross</a:t>
            </a:r>
            <a:r>
              <a:rPr lang="cs-CZ" sz="2000" dirty="0" smtClean="0">
                <a:latin typeface="Comic Sans MS" pitchFamily="66" charset="0"/>
              </a:rPr>
              <a:t> on </a:t>
            </a:r>
            <a:r>
              <a:rPr lang="cs-CZ" sz="2000" dirty="0" err="1" smtClean="0">
                <a:latin typeface="Comic Sans MS" pitchFamily="66" charset="0"/>
              </a:rPr>
              <a:t>it</a:t>
            </a:r>
            <a:r>
              <a:rPr lang="cs-CZ" sz="2000" dirty="0" smtClean="0">
                <a:latin typeface="Comic Sans MS" pitchFamily="66" charset="0"/>
              </a:rPr>
              <a:t>.</a:t>
            </a:r>
            <a:endParaRPr lang="en-US" sz="2000" dirty="0" smtClean="0">
              <a:latin typeface="Comic Sans MS" pitchFamily="66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s-CZ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7544" y="1412776"/>
            <a:ext cx="3008313" cy="4691063"/>
          </a:xfrm>
        </p:spPr>
        <p:txBody>
          <a:bodyPr/>
          <a:lstStyle/>
          <a:p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Easter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eggs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and </a:t>
            </a:r>
            <a:r>
              <a:rPr lang="cs-CZ" b="1" dirty="0" err="1">
                <a:solidFill>
                  <a:srgbClr val="92D050"/>
                </a:solidFill>
                <a:latin typeface="Comic Sans MS" pitchFamily="66" charset="0"/>
              </a:rPr>
              <a:t>E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aster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Bunny</a:t>
            </a:r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23717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66" y="3861048"/>
            <a:ext cx="2143125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443711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7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Easter</a:t>
            </a:r>
            <a:r>
              <a:rPr lang="cs-CZ" sz="2400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sz="2400" dirty="0" err="1" smtClean="0">
                <a:solidFill>
                  <a:srgbClr val="92D050"/>
                </a:solidFill>
                <a:latin typeface="Comic Sans MS" pitchFamily="66" charset="0"/>
              </a:rPr>
              <a:t>Monday</a:t>
            </a:r>
            <a:endParaRPr lang="cs-CZ" sz="2400" dirty="0">
              <a:solidFill>
                <a:srgbClr val="92D050"/>
              </a:solidFill>
              <a:latin typeface="Comic Sans MS" pitchFamily="66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Easter Monday occurs after Easter Sunday</a:t>
            </a:r>
            <a:r>
              <a:rPr lang="cs-CZ" sz="2000" dirty="0" smtClean="0">
                <a:latin typeface="Comic Sans MS" pitchFamily="66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For many people, Easter Monday is the last day in a four day weekend.</a:t>
            </a:r>
            <a:endParaRPr lang="cs-CZ" sz="2000" dirty="0" smtClean="0">
              <a:latin typeface="Comic Sans MS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Comic Sans MS" pitchFamily="66" charset="0"/>
              </a:rPr>
              <a:t>In some places, there are egg rolling competitions, Easter bonnet parades, displays of traditional Morris dancing fairs or special sports matches.</a:t>
            </a:r>
            <a:endParaRPr lang="cs-CZ" sz="2000" dirty="0">
              <a:latin typeface="Comic Sans MS" pitchFamily="66" charset="0"/>
            </a:endParaRP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Easter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egg</a:t>
            </a:r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 </a:t>
            </a:r>
            <a:r>
              <a:rPr lang="cs-CZ" b="1" dirty="0" err="1" smtClean="0">
                <a:solidFill>
                  <a:srgbClr val="92D050"/>
                </a:solidFill>
                <a:latin typeface="Comic Sans MS" pitchFamily="66" charset="0"/>
              </a:rPr>
              <a:t>rolling</a:t>
            </a:r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endParaRPr lang="cs-CZ" b="1" dirty="0" smtClean="0">
              <a:solidFill>
                <a:srgbClr val="92D050"/>
              </a:solidFill>
              <a:latin typeface="Comic Sans MS" pitchFamily="66" charset="0"/>
            </a:endParaRPr>
          </a:p>
          <a:p>
            <a:r>
              <a:rPr lang="cs-CZ" b="1" dirty="0" smtClean="0">
                <a:solidFill>
                  <a:srgbClr val="92D050"/>
                </a:solidFill>
                <a:latin typeface="Comic Sans MS" pitchFamily="66" charset="0"/>
              </a:rPr>
              <a:t>Morris dancing</a:t>
            </a:r>
            <a:endParaRPr lang="cs-CZ" b="1" dirty="0">
              <a:solidFill>
                <a:srgbClr val="92D050"/>
              </a:solidFill>
              <a:latin typeface="Comic Sans MS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25144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31124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447</Words>
  <Application>Microsoft Office PowerPoint</Application>
  <PresentationFormat>Prezentácia na obrazovke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Prezentácia programu PowerPoint</vt:lpstr>
      <vt:lpstr>Easter</vt:lpstr>
      <vt:lpstr>Palm Sunday</vt:lpstr>
      <vt:lpstr>Good Friday</vt:lpstr>
      <vt:lpstr>Easter Sunday</vt:lpstr>
      <vt:lpstr>Prezentácia programu PowerPoint</vt:lpstr>
      <vt:lpstr>Easter Monday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Macík</dc:creator>
  <cp:lastModifiedBy>Macík</cp:lastModifiedBy>
  <cp:revision>12</cp:revision>
  <dcterms:created xsi:type="dcterms:W3CDTF">2012-07-04T18:00:15Z</dcterms:created>
  <dcterms:modified xsi:type="dcterms:W3CDTF">2012-08-13T18:46:32Z</dcterms:modified>
</cp:coreProperties>
</file>